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9" r:id="rId3"/>
    <p:sldId id="262" r:id="rId4"/>
    <p:sldId id="260" r:id="rId5"/>
    <p:sldId id="310" r:id="rId6"/>
    <p:sldId id="311" r:id="rId7"/>
    <p:sldId id="309" r:id="rId8"/>
    <p:sldId id="268" r:id="rId9"/>
    <p:sldId id="304" r:id="rId10"/>
    <p:sldId id="290" r:id="rId11"/>
    <p:sldId id="306" r:id="rId12"/>
    <p:sldId id="307" r:id="rId13"/>
    <p:sldId id="308" r:id="rId14"/>
    <p:sldId id="313" r:id="rId15"/>
    <p:sldId id="312" r:id="rId16"/>
    <p:sldId id="319" r:id="rId17"/>
    <p:sldId id="318" r:id="rId18"/>
    <p:sldId id="317" r:id="rId19"/>
    <p:sldId id="286" r:id="rId20"/>
    <p:sldId id="305" r:id="rId21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  <a:srgbClr val="4D4D4D"/>
    <a:srgbClr val="003366"/>
    <a:srgbClr val="300448"/>
    <a:srgbClr val="000066"/>
    <a:srgbClr val="333399"/>
    <a:srgbClr val="6600CC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8E47BF-3973-4978-AFB0-E890CFDA5554}" v="1512" dt="2025-05-09T18:57:21.196"/>
    <p1510:client id="{9CE7C470-427C-2942-83D0-0A533DED2A25}" v="17" dt="2025-05-09T14:52:06.106"/>
    <p1510:client id="{AE687AE0-0267-9EE7-EFB1-CE7FAAD0592E}" v="4" dt="2025-05-08T22:42:38.230"/>
    <p1510:client id="{B0DA4E49-A7E5-5ED4-775D-C9937A9C17E9}" v="1210" dt="2025-05-09T04:10:13.1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>
      <p:cViewPr varScale="1">
        <p:scale>
          <a:sx n="120" d="100"/>
          <a:sy n="120" d="100"/>
        </p:scale>
        <p:origin x="140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44F014-9A02-4370-98AF-8A4593A02C65}" type="datetimeFigureOut">
              <a:rPr lang="en-US" smtClean="0"/>
              <a:t>5/9/25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140A1D-0B06-4C79-9F26-2E2FB119E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1950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PMingLiU" pitchFamily="18" charset="-120"/>
              </a:defRPr>
            </a:lvl1pPr>
          </a:lstStyle>
          <a:p>
            <a:endParaRPr lang="en-US" altLang="zh-TW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938" y="0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PMingLiU" pitchFamily="18" charset="-120"/>
              </a:defRPr>
            </a:lvl1pPr>
          </a:lstStyle>
          <a:p>
            <a:endParaRPr lang="en-US" altLang="zh-TW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967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PMingLiU" pitchFamily="18" charset="-120"/>
              </a:defRPr>
            </a:lvl1pPr>
          </a:lstStyle>
          <a:p>
            <a:endParaRPr lang="en-US" altLang="zh-TW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PMingLiU" pitchFamily="18" charset="-120"/>
              </a:defRPr>
            </a:lvl1pPr>
          </a:lstStyle>
          <a:p>
            <a:fld id="{5D7F18D2-2977-429E-8B6D-22778A44E64D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720294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57066" indent="-291179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64717" indent="-232943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30604" indent="-232943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96491" indent="-232943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3EEB0713-4CCC-4E3E-846C-FACD634EFBA6}" type="slidenum">
              <a:rPr lang="zh-TW" altLang="en-US" sz="1200">
                <a:ea typeface="PMingLiU" pitchFamily="18" charset="-120"/>
              </a:rPr>
              <a:pPr eaLnBrk="1" hangingPunct="1"/>
              <a:t>1</a:t>
            </a:fld>
            <a:endParaRPr lang="en-US" altLang="zh-TW" sz="1200">
              <a:ea typeface="PMingLiU" pitchFamily="18" charset="-12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TW" altLang="en-US">
              <a:latin typeface="Arial" pitchFamily="34" charset="0"/>
              <a:ea typeface="PMingLiU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01220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57066" indent="-291179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64717" indent="-232943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30604" indent="-232943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96491" indent="-232943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1AE4675-46EC-4EDF-89E2-3C4CC1C64A21}" type="slidenum">
              <a:rPr lang="zh-TW" altLang="en-US" sz="1200">
                <a:ea typeface="PMingLiU" pitchFamily="18" charset="-120"/>
              </a:rPr>
              <a:pPr eaLnBrk="1" hangingPunct="1"/>
              <a:t>12</a:t>
            </a:fld>
            <a:endParaRPr lang="en-US" altLang="zh-TW" sz="1200">
              <a:ea typeface="PMingLiU" pitchFamily="18" charset="-12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zh-TW" baseline="0">
                <a:latin typeface="Arial" pitchFamily="34" charset="0"/>
                <a:ea typeface="PMingLiU" pitchFamily="18" charset="-120"/>
              </a:rPr>
              <a:t>In the rest of this presentation, I’m going to talk about following contents:</a:t>
            </a:r>
          </a:p>
        </p:txBody>
      </p:sp>
    </p:spTree>
    <p:extLst>
      <p:ext uri="{BB962C8B-B14F-4D97-AF65-F5344CB8AC3E}">
        <p14:creationId xmlns:p14="http://schemas.microsoft.com/office/powerpoint/2010/main" val="163925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57066" indent="-291179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64717" indent="-232943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30604" indent="-232943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96491" indent="-232943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1AE4675-46EC-4EDF-89E2-3C4CC1C64A21}" type="slidenum">
              <a:rPr lang="zh-TW" altLang="en-US" sz="1200">
                <a:ea typeface="PMingLiU" pitchFamily="18" charset="-120"/>
              </a:rPr>
              <a:pPr eaLnBrk="1" hangingPunct="1"/>
              <a:t>13</a:t>
            </a:fld>
            <a:endParaRPr lang="en-US" altLang="zh-TW" sz="1200">
              <a:ea typeface="PMingLiU" pitchFamily="18" charset="-12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zh-TW" baseline="0">
                <a:latin typeface="Arial" pitchFamily="34" charset="0"/>
                <a:ea typeface="PMingLiU" pitchFamily="18" charset="-120"/>
              </a:rPr>
              <a:t>In the rest of this presentation, I’m going to talk about following contents:</a:t>
            </a:r>
          </a:p>
        </p:txBody>
      </p:sp>
    </p:spTree>
    <p:extLst>
      <p:ext uri="{BB962C8B-B14F-4D97-AF65-F5344CB8AC3E}">
        <p14:creationId xmlns:p14="http://schemas.microsoft.com/office/powerpoint/2010/main" val="537301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636C6-A06F-2E30-EB26-31B7FA3B2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8544C07A-4C6C-EA0D-5417-3727747CE1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57066" indent="-291179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64717" indent="-232943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30604" indent="-232943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96491" indent="-232943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1AE4675-46EC-4EDF-89E2-3C4CC1C64A21}" type="slidenum">
              <a:rPr lang="zh-TW" altLang="en-US" sz="1200">
                <a:ea typeface="PMingLiU" pitchFamily="18" charset="-120"/>
              </a:rPr>
              <a:pPr eaLnBrk="1" hangingPunct="1"/>
              <a:t>14</a:t>
            </a:fld>
            <a:endParaRPr lang="en-US" altLang="zh-TW" sz="1200">
              <a:ea typeface="PMingLiU" pitchFamily="18" charset="-120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7B46C2D0-B51F-3AA6-DA84-AD0039C201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6972DD89-5F2A-4DB1-1411-57E6ED12DB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zh-TW" baseline="0">
                <a:latin typeface="Arial" pitchFamily="34" charset="0"/>
                <a:ea typeface="PMingLiU" pitchFamily="18" charset="-120"/>
              </a:rPr>
              <a:t>In the rest of this presentation, I’m going to talk about following contents:</a:t>
            </a:r>
          </a:p>
        </p:txBody>
      </p:sp>
    </p:spTree>
    <p:extLst>
      <p:ext uri="{BB962C8B-B14F-4D97-AF65-F5344CB8AC3E}">
        <p14:creationId xmlns:p14="http://schemas.microsoft.com/office/powerpoint/2010/main" val="3308547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1B56E-006C-5ED8-5CB5-6899F1EC3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AF8568B2-A583-5A80-CC02-7E5636D340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57066" indent="-291179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64717" indent="-232943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30604" indent="-232943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96491" indent="-232943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1AE4675-46EC-4EDF-89E2-3C4CC1C64A21}" type="slidenum">
              <a:rPr lang="zh-TW" altLang="en-US" sz="1200">
                <a:ea typeface="PMingLiU" pitchFamily="18" charset="-120"/>
              </a:rPr>
              <a:pPr eaLnBrk="1" hangingPunct="1"/>
              <a:t>15</a:t>
            </a:fld>
            <a:endParaRPr lang="en-US" altLang="zh-TW" sz="1200">
              <a:ea typeface="PMingLiU" pitchFamily="18" charset="-120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AB240721-DBBE-E475-8157-BEE8F9657F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765F12C1-EFBB-8853-1999-3CE51A80C9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zh-TW" baseline="0">
                <a:latin typeface="Arial" pitchFamily="34" charset="0"/>
                <a:ea typeface="PMingLiU" pitchFamily="18" charset="-120"/>
              </a:rPr>
              <a:t>In the rest of this presentation, I’m going to talk about following contents:</a:t>
            </a:r>
          </a:p>
        </p:txBody>
      </p:sp>
    </p:spTree>
    <p:extLst>
      <p:ext uri="{BB962C8B-B14F-4D97-AF65-F5344CB8AC3E}">
        <p14:creationId xmlns:p14="http://schemas.microsoft.com/office/powerpoint/2010/main" val="4215125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EF322-B0C1-8A18-1034-6EFB50B46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EB398F3B-05DF-56E9-3440-D324D1F9D9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57066" indent="-291179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64717" indent="-232943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30604" indent="-232943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96491" indent="-232943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1AE4675-46EC-4EDF-89E2-3C4CC1C64A21}" type="slidenum">
              <a:rPr lang="zh-TW" altLang="en-US" sz="1200">
                <a:ea typeface="PMingLiU" pitchFamily="18" charset="-120"/>
              </a:rPr>
              <a:pPr eaLnBrk="1" hangingPunct="1"/>
              <a:t>16</a:t>
            </a:fld>
            <a:endParaRPr lang="en-US" altLang="zh-TW" sz="1200">
              <a:ea typeface="PMingLiU" pitchFamily="18" charset="-120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0F6C361C-C110-8E2A-C2CE-7012C86FA3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9A2394D4-CB2B-DA94-CBD3-41B60EE4B6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zh-TW" baseline="0">
                <a:latin typeface="Arial" pitchFamily="34" charset="0"/>
                <a:ea typeface="PMingLiU" pitchFamily="18" charset="-120"/>
              </a:rPr>
              <a:t>In the rest of this presentation, I’m going to talk about following contents:</a:t>
            </a:r>
          </a:p>
        </p:txBody>
      </p:sp>
    </p:spTree>
    <p:extLst>
      <p:ext uri="{BB962C8B-B14F-4D97-AF65-F5344CB8AC3E}">
        <p14:creationId xmlns:p14="http://schemas.microsoft.com/office/powerpoint/2010/main" val="20269488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A7951-A733-E696-100B-C1DC31402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2776A0BE-4CC1-EDD8-74A6-BE8CF661DF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57066" indent="-291179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64717" indent="-232943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30604" indent="-232943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96491" indent="-232943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1AE4675-46EC-4EDF-89E2-3C4CC1C64A21}" type="slidenum">
              <a:rPr lang="zh-TW" altLang="en-US" sz="1200">
                <a:ea typeface="PMingLiU" pitchFamily="18" charset="-120"/>
              </a:rPr>
              <a:pPr eaLnBrk="1" hangingPunct="1"/>
              <a:t>17</a:t>
            </a:fld>
            <a:endParaRPr lang="en-US" altLang="zh-TW" sz="1200">
              <a:ea typeface="PMingLiU" pitchFamily="18" charset="-120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7CC1D434-27C1-7407-4EA9-721FCB2923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4CBB8DD8-82B5-F7AF-15E4-1EE525D0A4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zh-TW" baseline="0">
                <a:latin typeface="Arial" pitchFamily="34" charset="0"/>
                <a:ea typeface="PMingLiU" pitchFamily="18" charset="-120"/>
              </a:rPr>
              <a:t>In the rest of this presentation, I’m going to talk about following contents:</a:t>
            </a:r>
          </a:p>
        </p:txBody>
      </p:sp>
    </p:spTree>
    <p:extLst>
      <p:ext uri="{BB962C8B-B14F-4D97-AF65-F5344CB8AC3E}">
        <p14:creationId xmlns:p14="http://schemas.microsoft.com/office/powerpoint/2010/main" val="32983756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5D980-2808-A406-ABBC-5FABAFA62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22C76411-1AD3-93A0-DFE3-6E1C24E170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57066" indent="-291179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64717" indent="-232943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30604" indent="-232943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96491" indent="-232943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1AE4675-46EC-4EDF-89E2-3C4CC1C64A21}" type="slidenum">
              <a:rPr lang="zh-TW" altLang="en-US" sz="1200">
                <a:ea typeface="PMingLiU" pitchFamily="18" charset="-120"/>
              </a:rPr>
              <a:pPr eaLnBrk="1" hangingPunct="1"/>
              <a:t>18</a:t>
            </a:fld>
            <a:endParaRPr lang="en-US" altLang="zh-TW" sz="1200">
              <a:ea typeface="PMingLiU" pitchFamily="18" charset="-120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EACF101D-4B65-7ECB-59CB-CDCD0AD8A4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52C1A80E-1FB1-F3FC-E6BE-98563FF6C3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zh-TW" baseline="0">
                <a:latin typeface="Arial" pitchFamily="34" charset="0"/>
                <a:ea typeface="PMingLiU" pitchFamily="18" charset="-120"/>
              </a:rPr>
              <a:t>In the rest of this presentation, I’m going to talk about following contents:</a:t>
            </a:r>
          </a:p>
        </p:txBody>
      </p:sp>
    </p:spTree>
    <p:extLst>
      <p:ext uri="{BB962C8B-B14F-4D97-AF65-F5344CB8AC3E}">
        <p14:creationId xmlns:p14="http://schemas.microsoft.com/office/powerpoint/2010/main" val="2715143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57066" indent="-291179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64717" indent="-232943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30604" indent="-232943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96491" indent="-232943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2DF503E9-4B1D-4341-B837-151F396BAC41}" type="slidenum">
              <a:rPr lang="zh-TW" altLang="en-US" sz="1200">
                <a:ea typeface="PMingLiU" pitchFamily="18" charset="-120"/>
              </a:rPr>
              <a:pPr eaLnBrk="1" hangingPunct="1"/>
              <a:t>2</a:t>
            </a:fld>
            <a:endParaRPr lang="en-US" altLang="zh-TW" sz="1200">
              <a:ea typeface="PMingLiU" pitchFamily="18" charset="-12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zh-CN" noProof="0">
                <a:latin typeface="Arial" pitchFamily="34" charset="0"/>
                <a:ea typeface="PMingLiU" pitchFamily="18" charset="-120"/>
              </a:rPr>
              <a:t>The motivation of this</a:t>
            </a:r>
            <a:r>
              <a:rPr lang="en-US" altLang="zh-CN" baseline="0" noProof="0">
                <a:latin typeface="Arial" pitchFamily="34" charset="0"/>
                <a:ea typeface="PMingLiU" pitchFamily="18" charset="-120"/>
              </a:rPr>
              <a:t> project</a:t>
            </a:r>
            <a:endParaRPr lang="zh-CN" altLang="en-US" noProof="0">
              <a:latin typeface="Arial" pitchFamily="34" charset="0"/>
              <a:ea typeface="PMingLiU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16358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F18D2-2977-429E-8B6D-22778A44E64D}" type="slidenum">
              <a:rPr lang="zh-TW" altLang="en-US" smtClean="0"/>
              <a:pPr/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44056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F18D2-2977-429E-8B6D-22778A44E64D}" type="slidenum">
              <a:rPr lang="zh-TW" altLang="en-US" smtClean="0"/>
              <a:pPr/>
              <a:t>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69274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57066" indent="-291179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64717" indent="-232943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30604" indent="-232943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96491" indent="-232943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07E23D78-CF54-4D4E-9A10-679B9CD3C531}" type="slidenum">
              <a:rPr lang="zh-TW" altLang="en-US" sz="1200">
                <a:ea typeface="PMingLiU" pitchFamily="18" charset="-120"/>
              </a:rPr>
              <a:pPr eaLnBrk="1" hangingPunct="1"/>
              <a:t>7</a:t>
            </a:fld>
            <a:endParaRPr lang="en-US" altLang="zh-TW" sz="1200">
              <a:ea typeface="PMingLiU" pitchFamily="18" charset="-120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zh-TW">
                <a:latin typeface="Arial" pitchFamily="34" charset="0"/>
                <a:ea typeface="PMingLiU" pitchFamily="18" charset="-120"/>
              </a:rPr>
              <a:t>Here, we make the claim of this project.</a:t>
            </a:r>
            <a:endParaRPr lang="zh-TW" altLang="en-US">
              <a:latin typeface="Arial" pitchFamily="34" charset="0"/>
              <a:ea typeface="PMingLiU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94447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57066" indent="-291179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64717" indent="-232943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30604" indent="-232943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96491" indent="-232943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07E23D78-CF54-4D4E-9A10-679B9CD3C531}" type="slidenum">
              <a:rPr lang="zh-TW" altLang="en-US" sz="1200">
                <a:ea typeface="PMingLiU" pitchFamily="18" charset="-120"/>
              </a:rPr>
              <a:pPr eaLnBrk="1" hangingPunct="1"/>
              <a:t>8</a:t>
            </a:fld>
            <a:endParaRPr lang="en-US" altLang="zh-TW" sz="1200">
              <a:ea typeface="PMingLiU" pitchFamily="18" charset="-120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zh-TW">
                <a:latin typeface="Arial" pitchFamily="34" charset="0"/>
                <a:ea typeface="PMingLiU" pitchFamily="18" charset="-120"/>
              </a:rPr>
              <a:t>Here, we make the claim of this project.</a:t>
            </a:r>
            <a:endParaRPr lang="zh-TW" altLang="en-US">
              <a:latin typeface="Arial" pitchFamily="34" charset="0"/>
              <a:ea typeface="PMingLiU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11335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r>
              <a:rPr lang="en-US"/>
              <a:t>Here</a:t>
            </a:r>
            <a:r>
              <a:rPr lang="en-US" baseline="0"/>
              <a:t> is our proposed solution.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F18D2-2977-429E-8B6D-22778A44E64D}" type="slidenum">
              <a:rPr lang="zh-TW" altLang="en-US" smtClean="0"/>
              <a:pPr/>
              <a:t>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13623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57066" indent="-291179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64717" indent="-232943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30604" indent="-232943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96491" indent="-232943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1AE4675-46EC-4EDF-89E2-3C4CC1C64A21}" type="slidenum">
              <a:rPr lang="zh-TW" altLang="en-US" sz="1200">
                <a:ea typeface="PMingLiU" pitchFamily="18" charset="-120"/>
              </a:rPr>
              <a:pPr eaLnBrk="1" hangingPunct="1"/>
              <a:t>10</a:t>
            </a:fld>
            <a:endParaRPr lang="en-US" altLang="zh-TW" sz="1200">
              <a:ea typeface="PMingLiU" pitchFamily="18" charset="-12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zh-TW" baseline="0">
                <a:latin typeface="Arial" pitchFamily="34" charset="0"/>
                <a:ea typeface="PMingLiU" pitchFamily="18" charset="-120"/>
              </a:rPr>
              <a:t>In the rest of this presentation, I’m going to talk about following contents:</a:t>
            </a:r>
          </a:p>
        </p:txBody>
      </p:sp>
    </p:spTree>
    <p:extLst>
      <p:ext uri="{BB962C8B-B14F-4D97-AF65-F5344CB8AC3E}">
        <p14:creationId xmlns:p14="http://schemas.microsoft.com/office/powerpoint/2010/main" val="19463709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57066" indent="-291179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64717" indent="-232943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30604" indent="-232943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96491" indent="-232943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1AE4675-46EC-4EDF-89E2-3C4CC1C64A21}" type="slidenum">
              <a:rPr lang="zh-TW" altLang="en-US" sz="1200">
                <a:ea typeface="PMingLiU" pitchFamily="18" charset="-120"/>
              </a:rPr>
              <a:pPr eaLnBrk="1" hangingPunct="1"/>
              <a:t>11</a:t>
            </a:fld>
            <a:endParaRPr lang="en-US" altLang="zh-TW" sz="1200">
              <a:ea typeface="PMingLiU" pitchFamily="18" charset="-12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zh-TW" baseline="0">
                <a:latin typeface="Arial" pitchFamily="34" charset="0"/>
                <a:ea typeface="PMingLiU" pitchFamily="18" charset="-120"/>
              </a:rPr>
              <a:t>In the rest of this presentation, I’m going to talk about following contents:</a:t>
            </a:r>
          </a:p>
        </p:txBody>
      </p:sp>
    </p:spTree>
    <p:extLst>
      <p:ext uri="{BB962C8B-B14F-4D97-AF65-F5344CB8AC3E}">
        <p14:creationId xmlns:p14="http://schemas.microsoft.com/office/powerpoint/2010/main" val="1947272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0BA4C9-2F9F-4941-AE8E-AC62D4D21837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18953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410D2D-20AB-4FDA-A7D1-25C10B534DA9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37638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8BEF21-3D8E-49E2-8FE9-D5A02E038BC2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95077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5760C2-38E4-496F-933D-2305F303D3F1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79726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B714D2E-7875-44F7-AD06-272F94F3FDC0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70567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E5E09B8-D849-4C92-A970-16FA4838A429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22180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9270A9-8D84-49FD-B2CD-C3D2813EE567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92272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497711-EAFB-4E5A-A951-28BB74219651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67382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B9F96C-5FBF-454D-AED9-6FBC07E26176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14993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836DE4-103E-47E4-9B1A-63D8DBEAA21D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05156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B7166F-8A7E-4E15-882C-A9C18C7F8E93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63268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6641FC1-14D6-4CDA-B301-C72ECEE19E85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92883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PMingLiU" pitchFamily="18" charset="-120"/>
              </a:defRPr>
            </a:lvl1pPr>
          </a:lstStyle>
          <a:p>
            <a:endParaRPr lang="en-US" altLang="zh-TW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PMingLiU" pitchFamily="18" charset="-120"/>
              </a:defRPr>
            </a:lvl1pPr>
          </a:lstStyle>
          <a:p>
            <a:endParaRPr lang="en-US" altLang="zh-TW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PMingLiU" pitchFamily="18" charset="-120"/>
              </a:defRPr>
            </a:lvl1pPr>
          </a:lstStyle>
          <a:p>
            <a:fld id="{533C024B-1461-4457-9A28-300117C30C91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8"/>
          <p:cNvSpPr txBox="1">
            <a:spLocks noChangeArrowheads="1"/>
          </p:cNvSpPr>
          <p:nvPr/>
        </p:nvSpPr>
        <p:spPr bwMode="auto">
          <a:xfrm>
            <a:off x="136634" y="2295435"/>
            <a:ext cx="883920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TW" sz="3600">
                <a:solidFill>
                  <a:srgbClr val="4D4D4D"/>
                </a:solidFill>
                <a:latin typeface="Georgia"/>
                <a:ea typeface="新細明體"/>
                <a:cs typeface="新細明體" charset="0"/>
              </a:rPr>
              <a:t>TESSERACT: </a:t>
            </a:r>
            <a:r>
              <a:rPr lang="en-US" altLang="zh-TW" sz="3600" u="sng" err="1">
                <a:solidFill>
                  <a:srgbClr val="4D4D4D"/>
                </a:solidFill>
                <a:latin typeface="Georgia"/>
                <a:ea typeface="新細明體"/>
                <a:cs typeface="新細明體" charset="0"/>
              </a:rPr>
              <a:t>TE</a:t>
            </a:r>
            <a:r>
              <a:rPr lang="en-US" altLang="zh-TW" sz="3600" err="1">
                <a:solidFill>
                  <a:srgbClr val="4D4D4D"/>
                </a:solidFill>
                <a:latin typeface="Georgia"/>
                <a:ea typeface="新細明體"/>
                <a:cs typeface="新細明體" charset="0"/>
              </a:rPr>
              <a:t>xt</a:t>
            </a:r>
            <a:r>
              <a:rPr lang="en-US" altLang="zh-TW" sz="3600">
                <a:solidFill>
                  <a:srgbClr val="4D4D4D"/>
                </a:solidFill>
                <a:latin typeface="Georgia"/>
                <a:ea typeface="新細明體"/>
                <a:cs typeface="新細明體" charset="0"/>
              </a:rPr>
              <a:t>-</a:t>
            </a:r>
            <a:r>
              <a:rPr lang="en-US" altLang="zh-TW" sz="3600" u="sng">
                <a:solidFill>
                  <a:srgbClr val="4D4D4D"/>
                </a:solidFill>
                <a:latin typeface="Georgia"/>
                <a:ea typeface="新細明體"/>
                <a:cs typeface="新細明體" charset="0"/>
              </a:rPr>
              <a:t>S</a:t>
            </a:r>
            <a:r>
              <a:rPr lang="en-US" altLang="zh-TW" sz="3600">
                <a:solidFill>
                  <a:srgbClr val="4D4D4D"/>
                </a:solidFill>
                <a:latin typeface="Georgia"/>
                <a:ea typeface="新細明體"/>
                <a:cs typeface="新細明體" charset="0"/>
              </a:rPr>
              <a:t>upervised </a:t>
            </a:r>
            <a:r>
              <a:rPr lang="en-US" altLang="zh-TW" sz="3600" u="sng" err="1">
                <a:solidFill>
                  <a:srgbClr val="4D4D4D"/>
                </a:solidFill>
                <a:latin typeface="Georgia"/>
                <a:ea typeface="新細明體"/>
                <a:cs typeface="新細明體" charset="0"/>
              </a:rPr>
              <a:t>SE</a:t>
            </a:r>
            <a:r>
              <a:rPr lang="en-US" altLang="zh-TW" sz="3600" err="1">
                <a:solidFill>
                  <a:srgbClr val="4D4D4D"/>
                </a:solidFill>
                <a:latin typeface="Georgia"/>
                <a:ea typeface="新細明體"/>
                <a:cs typeface="新細明體" charset="0"/>
              </a:rPr>
              <a:t>gmentationfor</a:t>
            </a:r>
            <a:r>
              <a:rPr lang="en-US" altLang="zh-TW" sz="3600">
                <a:solidFill>
                  <a:srgbClr val="4D4D4D"/>
                </a:solidFill>
                <a:latin typeface="Georgia"/>
                <a:ea typeface="新細明體"/>
                <a:cs typeface="新細明體" charset="0"/>
              </a:rPr>
              <a:t> </a:t>
            </a:r>
            <a:r>
              <a:rPr lang="en-US" altLang="zh-TW" sz="3600" u="sng" err="1">
                <a:solidFill>
                  <a:srgbClr val="4D4D4D"/>
                </a:solidFill>
                <a:latin typeface="Georgia"/>
                <a:ea typeface="新細明體"/>
                <a:cs typeface="新細明體" charset="0"/>
              </a:rPr>
              <a:t>RA</a:t>
            </a:r>
            <a:r>
              <a:rPr lang="en-US" altLang="zh-TW" sz="3600" err="1">
                <a:solidFill>
                  <a:srgbClr val="4D4D4D"/>
                </a:solidFill>
                <a:latin typeface="Georgia"/>
                <a:ea typeface="新細明體"/>
                <a:cs typeface="新細明體" charset="0"/>
              </a:rPr>
              <a:t>diology</a:t>
            </a:r>
            <a:r>
              <a:rPr lang="en-US" altLang="zh-TW" sz="3600">
                <a:solidFill>
                  <a:srgbClr val="4D4D4D"/>
                </a:solidFill>
                <a:latin typeface="Georgia"/>
                <a:ea typeface="新細明體"/>
                <a:cs typeface="新細明體" charset="0"/>
              </a:rPr>
              <a:t> with </a:t>
            </a:r>
            <a:r>
              <a:rPr lang="en-US" altLang="zh-TW" sz="3600" u="sng">
                <a:solidFill>
                  <a:srgbClr val="4D4D4D"/>
                </a:solidFill>
                <a:latin typeface="Georgia"/>
                <a:ea typeface="新細明體"/>
                <a:cs typeface="新細明體" charset="0"/>
              </a:rPr>
              <a:t>C</a:t>
            </a:r>
            <a:r>
              <a:rPr lang="en-US" altLang="zh-TW" sz="3600">
                <a:solidFill>
                  <a:srgbClr val="4D4D4D"/>
                </a:solidFill>
                <a:latin typeface="Georgia"/>
                <a:ea typeface="新細明體"/>
                <a:cs typeface="新細明體" charset="0"/>
              </a:rPr>
              <a:t>ross-attentional </a:t>
            </a:r>
            <a:r>
              <a:rPr lang="en-US" altLang="zh-TW" sz="3600" u="sng">
                <a:solidFill>
                  <a:srgbClr val="4D4D4D"/>
                </a:solidFill>
                <a:latin typeface="Georgia"/>
                <a:ea typeface="新細明體"/>
                <a:cs typeface="新細明體" charset="0"/>
              </a:rPr>
              <a:t>T</a:t>
            </a:r>
            <a:r>
              <a:rPr lang="en-US" altLang="zh-TW" sz="3600">
                <a:solidFill>
                  <a:srgbClr val="4D4D4D"/>
                </a:solidFill>
                <a:latin typeface="Georgia"/>
                <a:ea typeface="新細明體"/>
                <a:cs typeface="新細明體" charset="0"/>
              </a:rPr>
              <a:t>ransformers</a:t>
            </a:r>
          </a:p>
        </p:txBody>
      </p:sp>
      <p:sp>
        <p:nvSpPr>
          <p:cNvPr id="2051" name="Text Box 9"/>
          <p:cNvSpPr txBox="1">
            <a:spLocks noChangeArrowheads="1"/>
          </p:cNvSpPr>
          <p:nvPr/>
        </p:nvSpPr>
        <p:spPr bwMode="auto">
          <a:xfrm>
            <a:off x="119282" y="4485811"/>
            <a:ext cx="88392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TW" sz="2200">
                <a:solidFill>
                  <a:srgbClr val="4D4D4D"/>
                </a:solidFill>
                <a:latin typeface="Georgia" charset="0"/>
                <a:ea typeface="新細明體" charset="0"/>
                <a:cs typeface="新細明體" charset="0"/>
              </a:rPr>
              <a:t>Name: </a:t>
            </a:r>
            <a:r>
              <a:rPr lang="en-US" altLang="zh-TW" sz="2200" err="1">
                <a:solidFill>
                  <a:srgbClr val="4D4D4D"/>
                </a:solidFill>
                <a:latin typeface="Georgia" charset="0"/>
                <a:ea typeface="新細明體" charset="0"/>
                <a:cs typeface="新細明體" charset="0"/>
              </a:rPr>
              <a:t>Swakshar</a:t>
            </a:r>
            <a:r>
              <a:rPr lang="en-US" altLang="zh-TW" sz="2200">
                <a:solidFill>
                  <a:srgbClr val="4D4D4D"/>
                </a:solidFill>
                <a:latin typeface="Georgia" charset="0"/>
                <a:ea typeface="新細明體" charset="0"/>
                <a:cs typeface="新細明體" charset="0"/>
              </a:rPr>
              <a:t> Deb (swd9tc), Rishov Paul (vst2hb) 	</a:t>
            </a:r>
          </a:p>
        </p:txBody>
      </p:sp>
      <p:sp>
        <p:nvSpPr>
          <p:cNvPr id="2052" name="Text Box 9"/>
          <p:cNvSpPr txBox="1">
            <a:spLocks noChangeArrowheads="1"/>
          </p:cNvSpPr>
          <p:nvPr/>
        </p:nvSpPr>
        <p:spPr bwMode="auto">
          <a:xfrm>
            <a:off x="533400" y="4886444"/>
            <a:ext cx="29718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TW" sz="2200">
                <a:solidFill>
                  <a:srgbClr val="4D4D4D"/>
                </a:solidFill>
                <a:latin typeface="Georgia" charset="0"/>
                <a:ea typeface="新細明體" charset="0"/>
                <a:cs typeface="新細明體" charset="0"/>
              </a:rPr>
              <a:t>Date: 05/09/2025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BA4C9-2F9F-4941-AE8E-AC62D4D21837}" type="slidenum">
              <a:rPr lang="zh-TW" altLang="en-US" smtClean="0"/>
              <a:pPr/>
              <a:t>1</a:t>
            </a:fld>
            <a:endParaRPr lang="en-US" altLang="zh-TW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9"/>
          <p:cNvSpPr>
            <a:spLocks noChangeArrowheads="1"/>
          </p:cNvSpPr>
          <p:nvPr/>
        </p:nvSpPr>
        <p:spPr bwMode="auto">
          <a:xfrm>
            <a:off x="373063" y="152400"/>
            <a:ext cx="68532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TW" sz="3600">
                <a:solidFill>
                  <a:srgbClr val="4D4D4D"/>
                </a:solidFill>
                <a:latin typeface="Georgia" pitchFamily="18" charset="0"/>
                <a:ea typeface="PMingLiU" pitchFamily="18" charset="-120"/>
              </a:rPr>
              <a:t>Implementation</a:t>
            </a:r>
          </a:p>
        </p:txBody>
      </p:sp>
      <p:sp>
        <p:nvSpPr>
          <p:cNvPr id="3075" name="Content Placeholder 1"/>
          <p:cNvSpPr>
            <a:spLocks noGrp="1"/>
          </p:cNvSpPr>
          <p:nvPr>
            <p:ph/>
          </p:nvPr>
        </p:nvSpPr>
        <p:spPr>
          <a:xfrm>
            <a:off x="533400" y="1447800"/>
            <a:ext cx="8229600" cy="441960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Wingdings" charset="0"/>
              <a:buChar char="§"/>
              <a:defRPr/>
            </a:pPr>
            <a:r>
              <a:rPr lang="en-US" altLang="zh-TW" sz="2000">
                <a:solidFill>
                  <a:srgbClr val="4D4D4D"/>
                </a:solidFill>
                <a:latin typeface="Georgia" charset="0"/>
                <a:ea typeface="新細明體" charset="0"/>
                <a:cs typeface="新細明體" charset="0"/>
              </a:rPr>
              <a:t>Pretrained image Encoder: ImageNet </a:t>
            </a:r>
            <a:r>
              <a:rPr lang="en-US" altLang="zh-TW" sz="2000" err="1">
                <a:solidFill>
                  <a:srgbClr val="4D4D4D"/>
                </a:solidFill>
                <a:latin typeface="Georgia" charset="0"/>
                <a:ea typeface="新細明體" charset="0"/>
                <a:cs typeface="新細明體" charset="0"/>
              </a:rPr>
              <a:t>UNet</a:t>
            </a:r>
            <a:endParaRPr lang="en-US" altLang="zh-TW" sz="2000">
              <a:solidFill>
                <a:srgbClr val="4D4D4D"/>
              </a:solidFill>
              <a:latin typeface="Georgia" charset="0"/>
              <a:ea typeface="新細明體" charset="0"/>
              <a:cs typeface="新細明體" charset="0"/>
            </a:endParaRPr>
          </a:p>
          <a:p>
            <a:pPr eaLnBrk="1" hangingPunct="1">
              <a:lnSpc>
                <a:spcPct val="150000"/>
              </a:lnSpc>
              <a:buFont typeface="Wingdings" charset="0"/>
              <a:buChar char="§"/>
              <a:defRPr/>
            </a:pPr>
            <a:r>
              <a:rPr lang="en-US" altLang="zh-TW" sz="2000">
                <a:solidFill>
                  <a:srgbClr val="4D4D4D"/>
                </a:solidFill>
                <a:latin typeface="Georgia" charset="0"/>
                <a:ea typeface="新細明體" charset="0"/>
                <a:cs typeface="新細明體" charset="0"/>
              </a:rPr>
              <a:t>Text encoder: </a:t>
            </a:r>
            <a:r>
              <a:rPr lang="en-US" altLang="zh-TW" sz="2000" err="1">
                <a:solidFill>
                  <a:srgbClr val="4D4D4D"/>
                </a:solidFill>
                <a:latin typeface="Georgia" charset="0"/>
                <a:ea typeface="新細明體" charset="0"/>
                <a:cs typeface="新細明體" charset="0"/>
              </a:rPr>
              <a:t>BioBERT</a:t>
            </a:r>
            <a:endParaRPr lang="en-US" altLang="zh-TW" sz="2000">
              <a:solidFill>
                <a:srgbClr val="4D4D4D"/>
              </a:solidFill>
              <a:latin typeface="Georgia" charset="0"/>
              <a:ea typeface="新細明體" charset="0"/>
              <a:cs typeface="新細明體" charset="0"/>
            </a:endParaRPr>
          </a:p>
          <a:p>
            <a:pPr eaLnBrk="1" hangingPunct="1">
              <a:lnSpc>
                <a:spcPct val="150000"/>
              </a:lnSpc>
              <a:buFont typeface="Wingdings" charset="0"/>
              <a:buChar char="§"/>
              <a:defRPr/>
            </a:pPr>
            <a:r>
              <a:rPr lang="en-US" altLang="zh-TW" sz="2000">
                <a:solidFill>
                  <a:srgbClr val="4D4D4D"/>
                </a:solidFill>
                <a:latin typeface="Georgia" charset="0"/>
                <a:ea typeface="新細明體" charset="0"/>
                <a:cs typeface="新細明體" charset="0"/>
              </a:rPr>
              <a:t>Batch size: 2</a:t>
            </a:r>
          </a:p>
          <a:p>
            <a:pPr eaLnBrk="1" hangingPunct="1">
              <a:lnSpc>
                <a:spcPct val="150000"/>
              </a:lnSpc>
              <a:buFont typeface="Wingdings" charset="0"/>
              <a:buChar char="§"/>
              <a:defRPr/>
            </a:pPr>
            <a:r>
              <a:rPr lang="en-US" altLang="zh-TW" sz="2000">
                <a:solidFill>
                  <a:srgbClr val="4D4D4D"/>
                </a:solidFill>
                <a:latin typeface="Georgia" charset="0"/>
                <a:ea typeface="新細明體" charset="0"/>
                <a:cs typeface="新細明體" charset="0"/>
              </a:rPr>
              <a:t>Voxel size: 160 x 40 x 224</a:t>
            </a:r>
          </a:p>
          <a:p>
            <a:pPr eaLnBrk="1" hangingPunct="1">
              <a:lnSpc>
                <a:spcPct val="150000"/>
              </a:lnSpc>
              <a:buFont typeface="Wingdings" charset="0"/>
              <a:buChar char="§"/>
              <a:defRPr/>
            </a:pPr>
            <a:r>
              <a:rPr lang="en-US" altLang="zh-TW" sz="2000">
                <a:solidFill>
                  <a:srgbClr val="4D4D4D"/>
                </a:solidFill>
                <a:latin typeface="Georgia" charset="0"/>
                <a:ea typeface="新細明體" charset="0"/>
                <a:cs typeface="新細明體" charset="0"/>
              </a:rPr>
              <a:t>Learning rate: 1e-5</a:t>
            </a:r>
          </a:p>
          <a:p>
            <a:pPr eaLnBrk="1" hangingPunct="1">
              <a:lnSpc>
                <a:spcPct val="150000"/>
              </a:lnSpc>
              <a:buFont typeface="Wingdings" charset="0"/>
              <a:buChar char="§"/>
              <a:defRPr/>
            </a:pPr>
            <a:r>
              <a:rPr lang="en-US" altLang="zh-TW" sz="2000">
                <a:solidFill>
                  <a:srgbClr val="4D4D4D"/>
                </a:solidFill>
                <a:latin typeface="Georgia" charset="0"/>
                <a:ea typeface="新細明體" charset="0"/>
                <a:cs typeface="新細明體" charset="0"/>
              </a:rPr>
              <a:t>Weight decay: 1e-5</a:t>
            </a:r>
          </a:p>
          <a:p>
            <a:pPr eaLnBrk="1" hangingPunct="1">
              <a:lnSpc>
                <a:spcPct val="150000"/>
              </a:lnSpc>
              <a:buFont typeface="Wingdings" charset="0"/>
              <a:buChar char="§"/>
              <a:defRPr/>
            </a:pPr>
            <a:r>
              <a:rPr lang="en-US" altLang="zh-TW" sz="2000">
                <a:solidFill>
                  <a:srgbClr val="4D4D4D"/>
                </a:solidFill>
                <a:latin typeface="Georgia" charset="0"/>
                <a:ea typeface="新細明體" charset="0"/>
                <a:cs typeface="新細明體" charset="0"/>
              </a:rPr>
              <a:t>Early stopping patience: 3</a:t>
            </a:r>
          </a:p>
          <a:p>
            <a:pPr eaLnBrk="1" hangingPunct="1">
              <a:lnSpc>
                <a:spcPct val="150000"/>
              </a:lnSpc>
              <a:buFont typeface="Wingdings" charset="0"/>
              <a:buChar char="§"/>
              <a:defRPr/>
            </a:pPr>
            <a:r>
              <a:rPr lang="en-US" altLang="zh-TW" sz="2000">
                <a:solidFill>
                  <a:srgbClr val="4D4D4D"/>
                </a:solidFill>
                <a:latin typeface="Georgia" charset="0"/>
                <a:ea typeface="新細明體" charset="0"/>
                <a:cs typeface="新細明體" charset="0"/>
              </a:rPr>
              <a:t>GPU: NVIDIA A40 40 GB (20GB used)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760C2-38E4-496F-933D-2305F303D3F1}" type="slidenum">
              <a:rPr lang="zh-TW" altLang="en-US" smtClean="0"/>
              <a:pPr/>
              <a:t>10</a:t>
            </a:fld>
            <a:endParaRPr lang="en-US" altLang="zh-TW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9"/>
          <p:cNvSpPr>
            <a:spLocks noChangeArrowheads="1"/>
          </p:cNvSpPr>
          <p:nvPr/>
        </p:nvSpPr>
        <p:spPr bwMode="auto">
          <a:xfrm>
            <a:off x="373063" y="152400"/>
            <a:ext cx="68532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TW" sz="3600">
                <a:solidFill>
                  <a:srgbClr val="4D4D4D"/>
                </a:solidFill>
                <a:latin typeface="Georgia" pitchFamily="18" charset="0"/>
                <a:ea typeface="PMingLiU" pitchFamily="18" charset="-120"/>
              </a:rPr>
              <a:t>Data Summary</a:t>
            </a:r>
          </a:p>
        </p:txBody>
      </p:sp>
      <p:sp>
        <p:nvSpPr>
          <p:cNvPr id="3075" name="Content Placeholder 1"/>
          <p:cNvSpPr>
            <a:spLocks noGrp="1"/>
          </p:cNvSpPr>
          <p:nvPr>
            <p:ph/>
          </p:nvPr>
        </p:nvSpPr>
        <p:spPr>
          <a:xfrm>
            <a:off x="533400" y="1447800"/>
            <a:ext cx="8229600" cy="441960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Wingdings" charset="0"/>
              <a:buChar char="§"/>
              <a:defRPr/>
            </a:pPr>
            <a:r>
              <a:rPr lang="en-US" altLang="zh-TW" sz="2000">
                <a:solidFill>
                  <a:srgbClr val="4D4D4D"/>
                </a:solidFill>
                <a:latin typeface="Georgia" charset="0"/>
                <a:ea typeface="新細明體" charset="0"/>
                <a:cs typeface="新細明體" charset="0"/>
              </a:rPr>
              <a:t>OASIS-v1 dataset</a:t>
            </a:r>
          </a:p>
          <a:p>
            <a:pPr eaLnBrk="1" hangingPunct="1">
              <a:lnSpc>
                <a:spcPct val="150000"/>
              </a:lnSpc>
              <a:buFont typeface="Wingdings" charset="0"/>
              <a:buChar char="§"/>
              <a:defRPr/>
            </a:pPr>
            <a:r>
              <a:rPr lang="en-US" altLang="zh-TW" sz="2000">
                <a:solidFill>
                  <a:srgbClr val="4D4D4D"/>
                </a:solidFill>
                <a:latin typeface="Georgia" charset="0"/>
                <a:ea typeface="新細明體" charset="0"/>
                <a:cs typeface="新細明體" charset="0"/>
              </a:rPr>
              <a:t>Triplets – (Brain voxel video, Ground Truth Segmentation label, text prompt)</a:t>
            </a:r>
          </a:p>
          <a:p>
            <a:pPr marL="457200" lvl="1" indent="0" eaLnBrk="1" hangingPunct="1">
              <a:lnSpc>
                <a:spcPct val="150000"/>
              </a:lnSpc>
              <a:buNone/>
              <a:defRPr/>
            </a:pPr>
            <a:endParaRPr lang="en-US" altLang="zh-TW" sz="1600">
              <a:solidFill>
                <a:srgbClr val="4D4D4D"/>
              </a:solidFill>
              <a:latin typeface="Georgia" charset="0"/>
              <a:ea typeface="新細明體" charset="0"/>
              <a:cs typeface="新細明體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760C2-38E4-496F-933D-2305F303D3F1}" type="slidenum">
              <a:rPr lang="zh-TW" altLang="en-US" smtClean="0"/>
              <a:pPr/>
              <a:t>11</a:t>
            </a:fld>
            <a:endParaRPr lang="en-US" altLang="zh-TW"/>
          </a:p>
        </p:txBody>
      </p:sp>
      <p:pic>
        <p:nvPicPr>
          <p:cNvPr id="4" name="Picture 3" descr="A table with numbers and a table with text&#10;&#10;Description automatically generated with medium confidence">
            <a:extLst>
              <a:ext uri="{FF2B5EF4-FFF2-40B4-BE49-F238E27FC236}">
                <a16:creationId xmlns:a16="http://schemas.microsoft.com/office/drawing/2014/main" id="{9B0E5B1E-3880-2D24-8C97-1136F0834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50" y="2938182"/>
            <a:ext cx="76073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079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9"/>
          <p:cNvSpPr>
            <a:spLocks noChangeArrowheads="1"/>
          </p:cNvSpPr>
          <p:nvPr/>
        </p:nvSpPr>
        <p:spPr bwMode="auto">
          <a:xfrm>
            <a:off x="373063" y="152400"/>
            <a:ext cx="68532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TW" sz="3600">
                <a:solidFill>
                  <a:srgbClr val="4D4D4D"/>
                </a:solidFill>
                <a:latin typeface="Georgia" pitchFamily="18" charset="0"/>
                <a:ea typeface="PMingLiU" pitchFamily="18" charset="-120"/>
              </a:rPr>
              <a:t>Experimental Results</a:t>
            </a:r>
          </a:p>
        </p:txBody>
      </p:sp>
      <p:pic>
        <p:nvPicPr>
          <p:cNvPr id="4" name="Content Placeholder 3" descr="A table of test results&#10;&#10;Description automatically generated">
            <a:extLst>
              <a:ext uri="{FF2B5EF4-FFF2-40B4-BE49-F238E27FC236}">
                <a16:creationId xmlns:a16="http://schemas.microsoft.com/office/drawing/2014/main" id="{A9E57990-6BB0-6DDF-F14D-7F6EDD272D8C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2" y="1676400"/>
            <a:ext cx="8035636" cy="4419600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760C2-38E4-496F-933D-2305F303D3F1}" type="slidenum">
              <a:rPr lang="zh-TW" altLang="en-US" smtClean="0"/>
              <a:pPr/>
              <a:t>12</a:t>
            </a:fld>
            <a:endParaRPr lang="en-US" altLang="zh-TW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A7B85B5-98E1-A133-7153-8DF00572761E}"/>
              </a:ext>
            </a:extLst>
          </p:cNvPr>
          <p:cNvSpPr/>
          <p:nvPr/>
        </p:nvSpPr>
        <p:spPr>
          <a:xfrm>
            <a:off x="4800600" y="5105400"/>
            <a:ext cx="6096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8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9"/>
          <p:cNvSpPr>
            <a:spLocks noChangeArrowheads="1"/>
          </p:cNvSpPr>
          <p:nvPr/>
        </p:nvSpPr>
        <p:spPr bwMode="auto">
          <a:xfrm>
            <a:off x="373063" y="152400"/>
            <a:ext cx="68532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TW" sz="3600">
                <a:solidFill>
                  <a:srgbClr val="4D4D4D"/>
                </a:solidFill>
                <a:latin typeface="Georgia" pitchFamily="18" charset="0"/>
                <a:ea typeface="PMingLiU" pitchFamily="18" charset="-120"/>
              </a:rPr>
              <a:t>Experimental 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451C44-1532-32F2-F675-FFB533047839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7" y="1755507"/>
            <a:ext cx="8948885" cy="3103361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760C2-38E4-496F-933D-2305F303D3F1}" type="slidenum">
              <a:rPr lang="zh-TW" altLang="en-US" smtClean="0"/>
              <a:pPr/>
              <a:t>13</a:t>
            </a:fld>
            <a:endParaRPr lang="en-US" altLang="zh-TW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B31DB3-3F23-B03D-4262-0255A38EAEC5}"/>
              </a:ext>
            </a:extLst>
          </p:cNvPr>
          <p:cNvSpPr txBox="1"/>
          <p:nvPr/>
        </p:nvSpPr>
        <p:spPr>
          <a:xfrm>
            <a:off x="360237" y="1386175"/>
            <a:ext cx="5506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2 Brain region segmentation model performance</a:t>
            </a:r>
          </a:p>
        </p:txBody>
      </p:sp>
      <p:pic>
        <p:nvPicPr>
          <p:cNvPr id="6" name="Picture 5" descr="A black and red symbols">
            <a:extLst>
              <a:ext uri="{FF2B5EF4-FFF2-40B4-BE49-F238E27FC236}">
                <a16:creationId xmlns:a16="http://schemas.microsoft.com/office/drawing/2014/main" id="{FF6F57C5-FC2B-3821-1530-657E8E1BD1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0" y="4858868"/>
            <a:ext cx="8293100" cy="207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49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7D6ED-C6A9-3ABA-66C6-84E8B8CE1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9">
            <a:extLst>
              <a:ext uri="{FF2B5EF4-FFF2-40B4-BE49-F238E27FC236}">
                <a16:creationId xmlns:a16="http://schemas.microsoft.com/office/drawing/2014/main" id="{269D3F79-F7AB-0F08-47E3-C7D7EFEB0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063" y="152400"/>
            <a:ext cx="68532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TW" sz="3600">
                <a:solidFill>
                  <a:srgbClr val="4D4D4D"/>
                </a:solidFill>
                <a:latin typeface="Georgia" pitchFamily="18" charset="0"/>
                <a:ea typeface="PMingLiU" pitchFamily="18" charset="-120"/>
              </a:rPr>
              <a:t>Experimental 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154BCB-75B7-BB96-2BCD-43C2BD19D1F6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57" y="1734936"/>
            <a:ext cx="8948885" cy="3103361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93D311-4746-05E6-5E59-427B9CFE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760C2-38E4-496F-933D-2305F303D3F1}" type="slidenum">
              <a:rPr lang="zh-TW" altLang="en-US" smtClean="0"/>
              <a:pPr/>
              <a:t>14</a:t>
            </a:fld>
            <a:endParaRPr lang="en-US" altLang="zh-TW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3A284-3EA0-4A47-7C64-114C6D4DBADC}"/>
              </a:ext>
            </a:extLst>
          </p:cNvPr>
          <p:cNvSpPr txBox="1"/>
          <p:nvPr/>
        </p:nvSpPr>
        <p:spPr>
          <a:xfrm>
            <a:off x="374572" y="1365604"/>
            <a:ext cx="5506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2 Brain region segmentation model performance</a:t>
            </a:r>
          </a:p>
        </p:txBody>
      </p:sp>
      <p:pic>
        <p:nvPicPr>
          <p:cNvPr id="8" name="Picture 7" descr="A black and blue image&#10;&#10;AI-generated content may be incorrect.">
            <a:extLst>
              <a:ext uri="{FF2B5EF4-FFF2-40B4-BE49-F238E27FC236}">
                <a16:creationId xmlns:a16="http://schemas.microsoft.com/office/drawing/2014/main" id="{649AB83F-5E49-76B9-336C-900A25B85C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4838297"/>
            <a:ext cx="8511533" cy="212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043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08E30-3759-2F0C-956C-9F301D8CA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rectangular object with text&#10;&#10;AI-generated content may be incorrect.">
            <a:extLst>
              <a:ext uri="{FF2B5EF4-FFF2-40B4-BE49-F238E27FC236}">
                <a16:creationId xmlns:a16="http://schemas.microsoft.com/office/drawing/2014/main" id="{5C9BEEA4-BBAB-95D5-40F4-3A3644882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178" y="4720874"/>
            <a:ext cx="8436843" cy="2109211"/>
          </a:xfrm>
          <a:prstGeom prst="rect">
            <a:avLst/>
          </a:prstGeom>
        </p:spPr>
      </p:pic>
      <p:sp>
        <p:nvSpPr>
          <p:cNvPr id="3074" name="Rectangle 19">
            <a:extLst>
              <a:ext uri="{FF2B5EF4-FFF2-40B4-BE49-F238E27FC236}">
                <a16:creationId xmlns:a16="http://schemas.microsoft.com/office/drawing/2014/main" id="{5A885C2C-0A00-FB4C-8810-AD16672188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063" y="152400"/>
            <a:ext cx="68532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TW" sz="3600">
                <a:solidFill>
                  <a:srgbClr val="4D4D4D"/>
                </a:solidFill>
                <a:latin typeface="Georgia" pitchFamily="18" charset="0"/>
                <a:ea typeface="PMingLiU" pitchFamily="18" charset="-120"/>
              </a:rPr>
              <a:t>Experimental 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771510-53BB-BBF7-A3CD-4B33749DA3A5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394" y="1825245"/>
            <a:ext cx="8436843" cy="2925791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832DE7-6807-8EAA-3766-E3171FD04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760C2-38E4-496F-933D-2305F303D3F1}" type="slidenum">
              <a:rPr lang="zh-TW" altLang="en-US" smtClean="0"/>
              <a:pPr/>
              <a:t>15</a:t>
            </a:fld>
            <a:endParaRPr lang="en-US" altLang="zh-TW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E4CF9E-98D2-CE9E-C7CA-A6945110F4F1}"/>
              </a:ext>
            </a:extLst>
          </p:cNvPr>
          <p:cNvSpPr txBox="1"/>
          <p:nvPr/>
        </p:nvSpPr>
        <p:spPr>
          <a:xfrm>
            <a:off x="304800" y="1455913"/>
            <a:ext cx="5506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4 Brain region segmentation model performance</a:t>
            </a:r>
          </a:p>
        </p:txBody>
      </p:sp>
    </p:spTree>
    <p:extLst>
      <p:ext uri="{BB962C8B-B14F-4D97-AF65-F5344CB8AC3E}">
        <p14:creationId xmlns:p14="http://schemas.microsoft.com/office/powerpoint/2010/main" val="2122412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F7A3E-DFF5-EB32-F537-2E186844B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C18BEE-B33A-C0C2-61D2-D40E2CACC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178" y="4720874"/>
            <a:ext cx="8436843" cy="2109210"/>
          </a:xfrm>
          <a:prstGeom prst="rect">
            <a:avLst/>
          </a:prstGeom>
        </p:spPr>
      </p:pic>
      <p:sp>
        <p:nvSpPr>
          <p:cNvPr id="3074" name="Rectangle 19">
            <a:extLst>
              <a:ext uri="{FF2B5EF4-FFF2-40B4-BE49-F238E27FC236}">
                <a16:creationId xmlns:a16="http://schemas.microsoft.com/office/drawing/2014/main" id="{B448A80C-B3F1-2A14-F9CF-CD89EFEE3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063" y="152400"/>
            <a:ext cx="68532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TW" sz="3600">
                <a:solidFill>
                  <a:srgbClr val="4D4D4D"/>
                </a:solidFill>
                <a:latin typeface="Georgia" pitchFamily="18" charset="0"/>
                <a:ea typeface="PMingLiU" pitchFamily="18" charset="-120"/>
              </a:rPr>
              <a:t>Experimental 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44E183-D275-DD42-6838-2066EBF2EE4B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394" y="1825245"/>
            <a:ext cx="8436843" cy="2925791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EEC81D-5372-0373-1985-0108D0707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760C2-38E4-496F-933D-2305F303D3F1}" type="slidenum">
              <a:rPr lang="zh-TW" altLang="en-US" smtClean="0"/>
              <a:pPr/>
              <a:t>16</a:t>
            </a:fld>
            <a:endParaRPr lang="en-US" altLang="zh-TW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721F9A-713C-6081-8F79-D81285FE4535}"/>
              </a:ext>
            </a:extLst>
          </p:cNvPr>
          <p:cNvSpPr txBox="1"/>
          <p:nvPr/>
        </p:nvSpPr>
        <p:spPr>
          <a:xfrm>
            <a:off x="304800" y="1455913"/>
            <a:ext cx="5506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4 Brain region segmentation model performance</a:t>
            </a:r>
          </a:p>
        </p:txBody>
      </p:sp>
    </p:spTree>
    <p:extLst>
      <p:ext uri="{BB962C8B-B14F-4D97-AF65-F5344CB8AC3E}">
        <p14:creationId xmlns:p14="http://schemas.microsoft.com/office/powerpoint/2010/main" val="1500118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9CB11-031A-7DE3-4394-DEAFB0692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0E104C3-385B-DD5A-FCD6-A55748EA0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178" y="4720874"/>
            <a:ext cx="8436843" cy="2109210"/>
          </a:xfrm>
          <a:prstGeom prst="rect">
            <a:avLst/>
          </a:prstGeom>
        </p:spPr>
      </p:pic>
      <p:sp>
        <p:nvSpPr>
          <p:cNvPr id="3074" name="Rectangle 19">
            <a:extLst>
              <a:ext uri="{FF2B5EF4-FFF2-40B4-BE49-F238E27FC236}">
                <a16:creationId xmlns:a16="http://schemas.microsoft.com/office/drawing/2014/main" id="{8DC21CA8-A9FE-FD9E-9A2A-7CC3E224A4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063" y="152400"/>
            <a:ext cx="68532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TW" sz="3600">
                <a:solidFill>
                  <a:srgbClr val="4D4D4D"/>
                </a:solidFill>
                <a:latin typeface="Georgia" pitchFamily="18" charset="0"/>
                <a:ea typeface="PMingLiU" pitchFamily="18" charset="-120"/>
              </a:rPr>
              <a:t>Experimental 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F49973-E5E9-68C1-FC45-D68D10E3ADD5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394" y="1825245"/>
            <a:ext cx="8436843" cy="2925791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517748-8F01-D9E8-147A-D9C6F90A8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760C2-38E4-496F-933D-2305F303D3F1}" type="slidenum">
              <a:rPr lang="zh-TW" altLang="en-US" smtClean="0"/>
              <a:pPr/>
              <a:t>17</a:t>
            </a:fld>
            <a:endParaRPr lang="en-US" altLang="zh-TW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96EB45-98D7-76A3-6BCD-75062EA51B4F}"/>
              </a:ext>
            </a:extLst>
          </p:cNvPr>
          <p:cNvSpPr txBox="1"/>
          <p:nvPr/>
        </p:nvSpPr>
        <p:spPr>
          <a:xfrm>
            <a:off x="304800" y="1455913"/>
            <a:ext cx="5506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4 Brain region segmentation model performance</a:t>
            </a:r>
          </a:p>
        </p:txBody>
      </p:sp>
    </p:spTree>
    <p:extLst>
      <p:ext uri="{BB962C8B-B14F-4D97-AF65-F5344CB8AC3E}">
        <p14:creationId xmlns:p14="http://schemas.microsoft.com/office/powerpoint/2010/main" val="2098589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24B87-FD44-83D4-9DDA-5E8889820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5B798D-E69E-AFD2-F679-0EB1EBC63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178" y="4720874"/>
            <a:ext cx="8436843" cy="2109210"/>
          </a:xfrm>
          <a:prstGeom prst="rect">
            <a:avLst/>
          </a:prstGeom>
        </p:spPr>
      </p:pic>
      <p:sp>
        <p:nvSpPr>
          <p:cNvPr id="3074" name="Rectangle 19">
            <a:extLst>
              <a:ext uri="{FF2B5EF4-FFF2-40B4-BE49-F238E27FC236}">
                <a16:creationId xmlns:a16="http://schemas.microsoft.com/office/drawing/2014/main" id="{BE3FF04B-ED6B-0353-7E3C-7754E56B1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063" y="152400"/>
            <a:ext cx="68532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TW" sz="3600">
                <a:solidFill>
                  <a:srgbClr val="4D4D4D"/>
                </a:solidFill>
                <a:latin typeface="Georgia" pitchFamily="18" charset="0"/>
                <a:ea typeface="PMingLiU" pitchFamily="18" charset="-120"/>
              </a:rPr>
              <a:t>Experimental 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BE10B8-2E01-0F67-1499-661C2185EF4D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394" y="1825245"/>
            <a:ext cx="8436843" cy="2925791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85D05D-35FF-4B8C-8D4A-E97512D7D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760C2-38E4-496F-933D-2305F303D3F1}" type="slidenum">
              <a:rPr lang="zh-TW" altLang="en-US" smtClean="0"/>
              <a:pPr/>
              <a:t>18</a:t>
            </a:fld>
            <a:endParaRPr lang="en-US" altLang="zh-TW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D9FBD5-7BDC-E510-C78C-44D1F9E25DAC}"/>
              </a:ext>
            </a:extLst>
          </p:cNvPr>
          <p:cNvSpPr txBox="1"/>
          <p:nvPr/>
        </p:nvSpPr>
        <p:spPr>
          <a:xfrm>
            <a:off x="304800" y="1455913"/>
            <a:ext cx="5506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4 Brain region segmentation model performance</a:t>
            </a:r>
          </a:p>
        </p:txBody>
      </p:sp>
    </p:spTree>
    <p:extLst>
      <p:ext uri="{BB962C8B-B14F-4D97-AF65-F5344CB8AC3E}">
        <p14:creationId xmlns:p14="http://schemas.microsoft.com/office/powerpoint/2010/main" val="2294150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5"/>
          <p:cNvSpPr>
            <a:spLocks noChangeArrowheads="1"/>
          </p:cNvSpPr>
          <p:nvPr/>
        </p:nvSpPr>
        <p:spPr bwMode="auto">
          <a:xfrm>
            <a:off x="373063" y="152400"/>
            <a:ext cx="68532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altLang="zh-TW" sz="3600">
                <a:solidFill>
                  <a:srgbClr val="4D4D4D"/>
                </a:solidFill>
                <a:latin typeface="Georgia" charset="0"/>
                <a:ea typeface="新細明體" charset="0"/>
                <a:cs typeface="新細明體" charset="0"/>
              </a:rPr>
              <a:t>Conclusion and Future Work</a:t>
            </a:r>
          </a:p>
        </p:txBody>
      </p:sp>
      <p:sp>
        <p:nvSpPr>
          <p:cNvPr id="53250" name="Content Placeholder 2"/>
          <p:cNvSpPr txBox="1">
            <a:spLocks/>
          </p:cNvSpPr>
          <p:nvPr/>
        </p:nvSpPr>
        <p:spPr bwMode="auto">
          <a:xfrm>
            <a:off x="373063" y="1752600"/>
            <a:ext cx="8008937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4D4D4D"/>
                </a:solidFill>
                <a:latin typeface="Georgia" pitchFamily="18" charset="0"/>
              </a:rPr>
              <a:t>Proposed easy to train text guided brain segmentation model </a:t>
            </a: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4D4D4D"/>
                </a:solidFill>
                <a:latin typeface="Georgia" pitchFamily="18" charset="0"/>
              </a:rPr>
              <a:t>Lower inference time compared to video diffusion model</a:t>
            </a: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en-US" sz="2000" dirty="0">
              <a:solidFill>
                <a:srgbClr val="4D4D4D"/>
              </a:solidFill>
              <a:latin typeface="Georgia" pitchFamily="18" charset="0"/>
            </a:endParaRP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en-US" sz="2000" dirty="0">
              <a:solidFill>
                <a:srgbClr val="4D4D4D"/>
              </a:solidFill>
              <a:latin typeface="Georgia" pitchFamily="18" charset="0"/>
            </a:endParaRP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en-US" sz="2000" dirty="0">
              <a:solidFill>
                <a:srgbClr val="4D4D4D"/>
              </a:solidFill>
              <a:latin typeface="Georgia" pitchFamily="18" charset="0"/>
            </a:endParaRP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en-US" sz="2000" dirty="0">
              <a:solidFill>
                <a:srgbClr val="4D4D4D"/>
              </a:solidFill>
              <a:latin typeface="Georgia" pitchFamily="18" charset="0"/>
            </a:endParaRP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4D4D4D"/>
                </a:solidFill>
                <a:latin typeface="Georgia" pitchFamily="18" charset="0"/>
              </a:rPr>
              <a:t>Further work needed to align the text embedding with the learned feature vector</a:t>
            </a: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4D4D4D"/>
                </a:solidFill>
                <a:latin typeface="Georgia" pitchFamily="18" charset="0"/>
              </a:rPr>
              <a:t>Increasing the anatomical structures in the voxel to segment</a:t>
            </a: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4D4D4D"/>
                </a:solidFill>
                <a:latin typeface="Georgia" pitchFamily="18" charset="0"/>
              </a:rPr>
              <a:t>Multiple region segmentation at the same time with text prompt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760C2-38E4-496F-933D-2305F303D3F1}" type="slidenum">
              <a:rPr lang="zh-TW" altLang="en-US" smtClean="0"/>
              <a:pPr/>
              <a:t>19</a:t>
            </a:fld>
            <a:endParaRPr lang="en-US" altLang="zh-TW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5"/>
          <p:cNvSpPr>
            <a:spLocks noChangeArrowheads="1"/>
          </p:cNvSpPr>
          <p:nvPr/>
        </p:nvSpPr>
        <p:spPr bwMode="auto">
          <a:xfrm>
            <a:off x="373063" y="152400"/>
            <a:ext cx="68532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CN" sz="3600">
                <a:solidFill>
                  <a:srgbClr val="4D4D4D"/>
                </a:solidFill>
                <a:latin typeface="Georgia" pitchFamily="18" charset="0"/>
                <a:ea typeface="PMingLiU" pitchFamily="18" charset="-120"/>
              </a:rPr>
              <a:t>Motivation</a:t>
            </a:r>
            <a:endParaRPr lang="en-US" altLang="zh-TW" sz="3600">
              <a:solidFill>
                <a:srgbClr val="4D4D4D"/>
              </a:solidFill>
              <a:latin typeface="Georgia" pitchFamily="18" charset="0"/>
              <a:ea typeface="PMingLiU" pitchFamily="18" charset="-12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760C2-38E4-496F-933D-2305F303D3F1}" type="slidenum">
              <a:rPr lang="zh-TW" altLang="en-US" smtClean="0"/>
              <a:pPr/>
              <a:t>2</a:t>
            </a:fld>
            <a:endParaRPr lang="en-US" altLang="zh-TW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62E9A6-0C10-EC20-DFAB-AB46494765E3}"/>
              </a:ext>
            </a:extLst>
          </p:cNvPr>
          <p:cNvSpPr txBox="1"/>
          <p:nvPr/>
        </p:nvSpPr>
        <p:spPr>
          <a:xfrm>
            <a:off x="327903" y="1561189"/>
            <a:ext cx="84950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/>
              <a:t>Segment Anything V2</a:t>
            </a:r>
            <a:r>
              <a:rPr lang="en-US" sz="1600"/>
              <a:t> relies on </a:t>
            </a:r>
            <a:r>
              <a:rPr lang="en-US" sz="1600">
                <a:solidFill>
                  <a:srgbClr val="FF0000"/>
                </a:solidFill>
              </a:rPr>
              <a:t>bounding boxes</a:t>
            </a:r>
            <a:r>
              <a:rPr lang="en-US" sz="1600"/>
              <a:t>, </a:t>
            </a:r>
            <a:r>
              <a:rPr lang="en-US" sz="1600" err="1">
                <a:solidFill>
                  <a:srgbClr val="FF0000"/>
                </a:solidFill>
              </a:rPr>
              <a:t>keypoints</a:t>
            </a:r>
            <a:r>
              <a:rPr lang="en-US" sz="1600"/>
              <a:t>, or </a:t>
            </a:r>
            <a:r>
              <a:rPr lang="en-US" sz="1600">
                <a:solidFill>
                  <a:srgbClr val="FF0000"/>
                </a:solidFill>
              </a:rPr>
              <a:t>masks</a:t>
            </a:r>
            <a:r>
              <a:rPr lang="en-US" sz="1600"/>
              <a:t> for segmentation.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2872D4-9081-5CB6-50CA-C5C7FF7DEADA}"/>
              </a:ext>
            </a:extLst>
          </p:cNvPr>
          <p:cNvSpPr txBox="1"/>
          <p:nvPr/>
        </p:nvSpPr>
        <p:spPr>
          <a:xfrm>
            <a:off x="324131" y="2405586"/>
            <a:ext cx="3333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Difficult to accurately identify initial masks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C1D8C0-3535-6A5A-EA1C-7CB325A24E5C}"/>
              </a:ext>
            </a:extLst>
          </p:cNvPr>
          <p:cNvSpPr txBox="1"/>
          <p:nvPr/>
        </p:nvSpPr>
        <p:spPr>
          <a:xfrm>
            <a:off x="309796" y="4305935"/>
            <a:ext cx="8868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Traditional segmentation Model in computer vision is only suited for rigid body segmentation </a:t>
            </a:r>
          </a:p>
        </p:txBody>
      </p:sp>
      <p:pic>
        <p:nvPicPr>
          <p:cNvPr id="7" name="Picture 6" descr="A close-up of a breast&#10;&#10;AI-generated content may be incorrect.">
            <a:extLst>
              <a:ext uri="{FF2B5EF4-FFF2-40B4-BE49-F238E27FC236}">
                <a16:creationId xmlns:a16="http://schemas.microsoft.com/office/drawing/2014/main" id="{DFFB0F61-E2DE-0729-024F-84082B6BB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405586"/>
            <a:ext cx="4631032" cy="1803431"/>
          </a:xfrm>
          <a:prstGeom prst="rect">
            <a:avLst/>
          </a:prstGeom>
        </p:spPr>
      </p:pic>
      <p:pic>
        <p:nvPicPr>
          <p:cNvPr id="9" name="Picture 8" descr="A close-up of a brain scan&#10;&#10;AI-generated content may be incorrect.">
            <a:extLst>
              <a:ext uri="{FF2B5EF4-FFF2-40B4-BE49-F238E27FC236}">
                <a16:creationId xmlns:a16="http://schemas.microsoft.com/office/drawing/2014/main" id="{0DBD991A-505C-12F2-582A-8EFB308449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961" y="4724400"/>
            <a:ext cx="5697759" cy="160727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5"/>
          <p:cNvSpPr>
            <a:spLocks noChangeArrowheads="1"/>
          </p:cNvSpPr>
          <p:nvPr/>
        </p:nvSpPr>
        <p:spPr bwMode="auto">
          <a:xfrm>
            <a:off x="373063" y="152400"/>
            <a:ext cx="68532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altLang="zh-TW" sz="3600">
                <a:solidFill>
                  <a:srgbClr val="4D4D4D"/>
                </a:solidFill>
                <a:latin typeface="Georgia" charset="0"/>
                <a:ea typeface="新細明體" charset="0"/>
                <a:cs typeface="新細明體" charset="0"/>
              </a:rPr>
              <a:t>References</a:t>
            </a:r>
          </a:p>
        </p:txBody>
      </p:sp>
      <p:sp>
        <p:nvSpPr>
          <p:cNvPr id="53250" name="Content Placeholder 2"/>
          <p:cNvSpPr txBox="1">
            <a:spLocks/>
          </p:cNvSpPr>
          <p:nvPr/>
        </p:nvSpPr>
        <p:spPr bwMode="auto">
          <a:xfrm>
            <a:off x="373063" y="1447800"/>
            <a:ext cx="8659278" cy="479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</a:pPr>
            <a:r>
              <a:rPr lang="en-US" altLang="en-US" sz="1600">
                <a:solidFill>
                  <a:srgbClr val="4D4D4D"/>
                </a:solidFill>
                <a:latin typeface="Georgia" pitchFamily="18" charset="0"/>
              </a:rPr>
              <a:t>Claudia </a:t>
            </a:r>
            <a:r>
              <a:rPr lang="en-US" altLang="en-US" sz="1600" err="1">
                <a:solidFill>
                  <a:srgbClr val="4D4D4D"/>
                </a:solidFill>
                <a:latin typeface="Georgia" pitchFamily="18" charset="0"/>
              </a:rPr>
              <a:t>Cuttano</a:t>
            </a:r>
            <a:r>
              <a:rPr lang="en-US" altLang="en-US" sz="1600">
                <a:solidFill>
                  <a:srgbClr val="4D4D4D"/>
                </a:solidFill>
                <a:latin typeface="Georgia" pitchFamily="18" charset="0"/>
              </a:rPr>
              <a:t>, Gabriele Trivigno, Gabriele Rosi, Carlo Masone, and Giuseppe </a:t>
            </a:r>
            <a:r>
              <a:rPr lang="en-US" altLang="en-US" sz="1600" err="1">
                <a:solidFill>
                  <a:srgbClr val="4D4D4D"/>
                </a:solidFill>
                <a:latin typeface="Georgia" pitchFamily="18" charset="0"/>
              </a:rPr>
              <a:t>Averta</a:t>
            </a:r>
            <a:r>
              <a:rPr lang="en-US" altLang="en-US" sz="1600">
                <a:solidFill>
                  <a:srgbClr val="4D4D4D"/>
                </a:solidFill>
                <a:latin typeface="Georgia" pitchFamily="18" charset="0"/>
              </a:rPr>
              <a:t>. Samwise: Infusing </a:t>
            </a:r>
            <a:r>
              <a:rPr lang="en-US" altLang="en-US" sz="1600" err="1">
                <a:solidFill>
                  <a:srgbClr val="4D4D4D"/>
                </a:solidFill>
                <a:latin typeface="Georgia" pitchFamily="18" charset="0"/>
              </a:rPr>
              <a:t>wisdomin</a:t>
            </a:r>
            <a:r>
              <a:rPr lang="en-US" altLang="en-US" sz="1600">
                <a:solidFill>
                  <a:srgbClr val="4D4D4D"/>
                </a:solidFill>
                <a:latin typeface="Georgia" pitchFamily="18" charset="0"/>
              </a:rPr>
              <a:t> sam2 for text-driven video segmentation. </a:t>
            </a:r>
            <a:r>
              <a:rPr lang="en-US" altLang="en-US" sz="1600" err="1">
                <a:solidFill>
                  <a:srgbClr val="4D4D4D"/>
                </a:solidFill>
                <a:latin typeface="Georgia" pitchFamily="18" charset="0"/>
              </a:rPr>
              <a:t>arXiv</a:t>
            </a:r>
            <a:r>
              <a:rPr lang="en-US" altLang="en-US" sz="1600">
                <a:solidFill>
                  <a:srgbClr val="4D4D4D"/>
                </a:solidFill>
                <a:latin typeface="Georgia" pitchFamily="18" charset="0"/>
              </a:rPr>
              <a:t> preprint arXiv:2411.17646, 2024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</a:pPr>
            <a:r>
              <a:rPr lang="en-US" altLang="en-US" sz="1600">
                <a:solidFill>
                  <a:srgbClr val="4D4D4D"/>
                </a:solidFill>
                <a:latin typeface="Georgia" pitchFamily="18" charset="0"/>
              </a:rPr>
              <a:t>Young </a:t>
            </a:r>
            <a:r>
              <a:rPr lang="en-US" altLang="en-US" sz="1600" err="1">
                <a:solidFill>
                  <a:srgbClr val="4D4D4D"/>
                </a:solidFill>
                <a:latin typeface="Georgia" pitchFamily="18" charset="0"/>
              </a:rPr>
              <a:t>Woon</a:t>
            </a:r>
            <a:r>
              <a:rPr lang="en-US" altLang="en-US" sz="1600">
                <a:solidFill>
                  <a:srgbClr val="4D4D4D"/>
                </a:solidFill>
                <a:latin typeface="Georgia" pitchFamily="18" charset="0"/>
              </a:rPr>
              <a:t> Kim, </a:t>
            </a:r>
            <a:r>
              <a:rPr lang="en-US" altLang="en-US" sz="1600" err="1">
                <a:solidFill>
                  <a:srgbClr val="4D4D4D"/>
                </a:solidFill>
                <a:latin typeface="Georgia" pitchFamily="18" charset="0"/>
              </a:rPr>
              <a:t>Hyunjun</a:t>
            </a:r>
            <a:r>
              <a:rPr lang="en-US" altLang="en-US" sz="1600">
                <a:solidFill>
                  <a:srgbClr val="4D4D4D"/>
                </a:solidFill>
                <a:latin typeface="Georgia" pitchFamily="18" charset="0"/>
              </a:rPr>
              <a:t> Cho, Sung-Jea Ko, and Seung-Won Jung. Text knowledge-guided segment </a:t>
            </a:r>
            <a:r>
              <a:rPr lang="en-US" altLang="en-US" sz="1600" err="1">
                <a:solidFill>
                  <a:srgbClr val="4D4D4D"/>
                </a:solidFill>
                <a:latin typeface="Georgia" pitchFamily="18" charset="0"/>
              </a:rPr>
              <a:t>anythingmodel</a:t>
            </a:r>
            <a:r>
              <a:rPr lang="en-US" altLang="en-US" sz="1600">
                <a:solidFill>
                  <a:srgbClr val="4D4D4D"/>
                </a:solidFill>
                <a:latin typeface="Georgia" pitchFamily="18" charset="0"/>
              </a:rPr>
              <a:t> for medical image segmentation. In 2024 International Technical Conference on Circuits/Systems, </a:t>
            </a:r>
            <a:r>
              <a:rPr lang="en-US" altLang="en-US" sz="1600" err="1">
                <a:solidFill>
                  <a:srgbClr val="4D4D4D"/>
                </a:solidFill>
                <a:latin typeface="Georgia" pitchFamily="18" charset="0"/>
              </a:rPr>
              <a:t>Computers,and</a:t>
            </a:r>
            <a:r>
              <a:rPr lang="en-US" altLang="en-US" sz="1600">
                <a:solidFill>
                  <a:srgbClr val="4D4D4D"/>
                </a:solidFill>
                <a:latin typeface="Georgia" pitchFamily="18" charset="0"/>
              </a:rPr>
              <a:t> Communications (ITC-CSCC), pages 1–4. IEEE, 2024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</a:pPr>
            <a:r>
              <a:rPr lang="en-US" altLang="en-US" sz="1600">
                <a:solidFill>
                  <a:srgbClr val="4D4D4D"/>
                </a:solidFill>
                <a:latin typeface="Georgia" pitchFamily="18" charset="0"/>
              </a:rPr>
              <a:t>Jia Deng, Wei Dong, Richard Socher, Li-Jia Li, Kai Li, and Li Fei-Fei. </a:t>
            </a:r>
            <a:r>
              <a:rPr lang="en-US" altLang="en-US" sz="1600" err="1">
                <a:solidFill>
                  <a:srgbClr val="4D4D4D"/>
                </a:solidFill>
                <a:latin typeface="Georgia" pitchFamily="18" charset="0"/>
              </a:rPr>
              <a:t>Imagenet</a:t>
            </a:r>
            <a:r>
              <a:rPr lang="en-US" altLang="en-US" sz="1600">
                <a:solidFill>
                  <a:srgbClr val="4D4D4D"/>
                </a:solidFill>
                <a:latin typeface="Georgia" pitchFamily="18" charset="0"/>
              </a:rPr>
              <a:t>: A large-scale hierarchical </a:t>
            </a:r>
            <a:r>
              <a:rPr lang="en-US" altLang="en-US" sz="1600" err="1">
                <a:solidFill>
                  <a:srgbClr val="4D4D4D"/>
                </a:solidFill>
                <a:latin typeface="Georgia" pitchFamily="18" charset="0"/>
              </a:rPr>
              <a:t>imagedatabase</a:t>
            </a:r>
            <a:r>
              <a:rPr lang="en-US" altLang="en-US" sz="1600">
                <a:solidFill>
                  <a:srgbClr val="4D4D4D"/>
                </a:solidFill>
                <a:latin typeface="Georgia" pitchFamily="18" charset="0"/>
              </a:rPr>
              <a:t>. In 2009 IEEE Conference on Computer Vision and Pattern Recognition, pages 248–255, 2009.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</a:pPr>
            <a:r>
              <a:rPr lang="en-US" altLang="en-US" sz="1600">
                <a:solidFill>
                  <a:srgbClr val="4D4D4D"/>
                </a:solidFill>
                <a:latin typeface="Georgia" pitchFamily="18" charset="0"/>
              </a:rPr>
              <a:t>https://sites.wustl.edu/oasisbrains/home/oasis-1/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</a:pPr>
            <a:endParaRPr lang="en-US" altLang="en-US" sz="1600">
              <a:solidFill>
                <a:srgbClr val="4D4D4D"/>
              </a:solidFill>
              <a:latin typeface="Georgia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760C2-38E4-496F-933D-2305F303D3F1}" type="slidenum">
              <a:rPr lang="zh-TW" altLang="en-US" smtClean="0"/>
              <a:pPr/>
              <a:t>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08056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5"/>
          <p:cNvSpPr>
            <a:spLocks noChangeArrowheads="1"/>
          </p:cNvSpPr>
          <p:nvPr/>
        </p:nvSpPr>
        <p:spPr bwMode="auto">
          <a:xfrm>
            <a:off x="373063" y="152400"/>
            <a:ext cx="68532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ja-JP" sz="3600">
                <a:solidFill>
                  <a:srgbClr val="4D4D4D"/>
                </a:solidFill>
                <a:latin typeface="Georgia" pitchFamily="18" charset="0"/>
                <a:ea typeface="PMingLiU" pitchFamily="18" charset="-120"/>
              </a:rPr>
              <a:t>Background</a:t>
            </a:r>
            <a:endParaRPr lang="en-US" altLang="zh-TW" sz="3600">
              <a:solidFill>
                <a:srgbClr val="4D4D4D"/>
              </a:solidFill>
              <a:latin typeface="Georgia" pitchFamily="18" charset="0"/>
              <a:ea typeface="PMingLiU" pitchFamily="18" charset="-12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FB05C2-5F54-110D-A38C-B5066A094A1E}"/>
              </a:ext>
            </a:extLst>
          </p:cNvPr>
          <p:cNvSpPr txBox="1"/>
          <p:nvPr/>
        </p:nvSpPr>
        <p:spPr>
          <a:xfrm>
            <a:off x="604023" y="2101334"/>
            <a:ext cx="6437981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600">
                <a:latin typeface="Arial"/>
                <a:ea typeface="ＭＳ Ｐゴシック"/>
                <a:cs typeface="Arial"/>
              </a:rPr>
              <a:t>SAM v2 is designed for both static and temporal images (i.e., videos)</a:t>
            </a:r>
          </a:p>
        </p:txBody>
      </p:sp>
      <p:pic>
        <p:nvPicPr>
          <p:cNvPr id="4" name="Picture 3" descr="A diagram of a memory&#10;&#10;AI-generated content may be incorrect.">
            <a:extLst>
              <a:ext uri="{FF2B5EF4-FFF2-40B4-BE49-F238E27FC236}">
                <a16:creationId xmlns:a16="http://schemas.microsoft.com/office/drawing/2014/main" id="{8EC59892-1F41-1DB3-EF77-DE047D2286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743200"/>
            <a:ext cx="8627163" cy="213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4A374C-7E92-721B-9370-17522811959A}"/>
              </a:ext>
            </a:extLst>
          </p:cNvPr>
          <p:cNvSpPr txBox="1"/>
          <p:nvPr/>
        </p:nvSpPr>
        <p:spPr>
          <a:xfrm>
            <a:off x="685800" y="5282821"/>
            <a:ext cx="4028667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600">
                <a:latin typeface="Arial"/>
                <a:ea typeface="ＭＳ Ｐゴシック"/>
                <a:cs typeface="Arial"/>
              </a:rPr>
              <a:t>SAM v2 does not support text conditioning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BC3327-8086-DC50-A26C-3BF303B6E7A2}"/>
              </a:ext>
            </a:extLst>
          </p:cNvPr>
          <p:cNvSpPr txBox="1"/>
          <p:nvPr/>
        </p:nvSpPr>
        <p:spPr>
          <a:xfrm>
            <a:off x="372894" y="1806714"/>
            <a:ext cx="312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1B2A09-1DB7-7100-E78C-8C7ED5F6CEAF}"/>
              </a:ext>
            </a:extLst>
          </p:cNvPr>
          <p:cNvSpPr txBox="1"/>
          <p:nvPr/>
        </p:nvSpPr>
        <p:spPr>
          <a:xfrm>
            <a:off x="447570" y="4995446"/>
            <a:ext cx="312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5"/>
          <p:cNvSpPr>
            <a:spLocks noChangeArrowheads="1"/>
          </p:cNvSpPr>
          <p:nvPr/>
        </p:nvSpPr>
        <p:spPr bwMode="auto">
          <a:xfrm>
            <a:off x="373063" y="152400"/>
            <a:ext cx="68532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altLang="zh-TW" sz="3600">
                <a:solidFill>
                  <a:srgbClr val="4D4D4D"/>
                </a:solidFill>
                <a:latin typeface="Georgia" charset="0"/>
                <a:ea typeface="新細明體" charset="0"/>
                <a:cs typeface="新細明體" charset="0"/>
              </a:rPr>
              <a:t>Related Work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760C2-38E4-496F-933D-2305F303D3F1}" type="slidenum">
              <a:rPr lang="zh-TW" altLang="en-US" smtClean="0"/>
              <a:pPr/>
              <a:t>4</a:t>
            </a:fld>
            <a:endParaRPr lang="en-US" altLang="zh-TW"/>
          </a:p>
        </p:txBody>
      </p:sp>
      <p:pic>
        <p:nvPicPr>
          <p:cNvPr id="4" name="Picture 3" descr="A diagram of a computer&#10;&#10;AI-generated content may be incorrect.">
            <a:extLst>
              <a:ext uri="{FF2B5EF4-FFF2-40B4-BE49-F238E27FC236}">
                <a16:creationId xmlns:a16="http://schemas.microsoft.com/office/drawing/2014/main" id="{12EA6889-4493-1475-7359-2679FAB50D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70" y="2421746"/>
            <a:ext cx="8480460" cy="3200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16C5D2-B8D6-8CF9-0C28-ECF829AA046B}"/>
              </a:ext>
            </a:extLst>
          </p:cNvPr>
          <p:cNvSpPr txBox="1"/>
          <p:nvPr/>
        </p:nvSpPr>
        <p:spPr>
          <a:xfrm>
            <a:off x="1371600" y="5813512"/>
            <a:ext cx="6890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en-US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Cuttano</a:t>
            </a: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et al.,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SAMWISE: Infusing Wisdom in SAM2 for Text-Driven Video Segmentation, CVPR 2025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9B5EF465-6C21-FAD7-BE06-2F53C5D54A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CC697B-AD6A-F39E-727A-22B0A20584CD}"/>
              </a:ext>
            </a:extLst>
          </p:cNvPr>
          <p:cNvSpPr txBox="1"/>
          <p:nvPr/>
        </p:nvSpPr>
        <p:spPr>
          <a:xfrm>
            <a:off x="632477" y="2057400"/>
            <a:ext cx="84353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SAMWISE</a:t>
            </a:r>
            <a:r>
              <a:rPr lang="en-US" sz="16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can provide segmentation based on </a:t>
            </a:r>
            <a:r>
              <a:rPr lang="en-US" sz="1600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instruction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for video streaming like scenarios.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95C1B5-0CA5-5705-6995-98BE362F50B4}"/>
              </a:ext>
            </a:extLst>
          </p:cNvPr>
          <p:cNvSpPr txBox="1"/>
          <p:nvPr/>
        </p:nvSpPr>
        <p:spPr>
          <a:xfrm>
            <a:off x="373063" y="1713458"/>
            <a:ext cx="312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E9CBA7-E165-E5EA-AFF7-4749D2EB9105}"/>
              </a:ext>
            </a:extLst>
          </p:cNvPr>
          <p:cNvSpPr>
            <a:spLocks noGrp="1"/>
          </p:cNvSpPr>
          <p:nvPr>
            <p:ph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>
                <a:solidFill>
                  <a:srgbClr val="4D4D4D"/>
                </a:solidFill>
                <a:latin typeface="Georgia"/>
              </a:rPr>
              <a:t>Related Work</a:t>
            </a:r>
            <a:endParaRPr lang="en-US" sz="3600">
              <a:latin typeface="Georgia"/>
            </a:endParaRPr>
          </a:p>
          <a:p>
            <a:endParaRPr lang="en-US"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7445AC-E18A-4D0A-B7F6-3FD425B6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760C2-38E4-496F-933D-2305F303D3F1}" type="slidenum">
              <a:rPr lang="zh-TW" altLang="en-US"/>
              <a:pPr/>
              <a:t>5</a:t>
            </a:fld>
            <a:endParaRPr lang="en-US" altLang="zh-TW"/>
          </a:p>
        </p:txBody>
      </p:sp>
      <p:pic>
        <p:nvPicPr>
          <p:cNvPr id="4" name="Picture 3" descr="A diagram of a brain scan&#10;&#10;AI-generated content may be incorrect.">
            <a:extLst>
              <a:ext uri="{FF2B5EF4-FFF2-40B4-BE49-F238E27FC236}">
                <a16:creationId xmlns:a16="http://schemas.microsoft.com/office/drawing/2014/main" id="{FBB98138-4A3B-1010-BF74-A46E2AC26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70" y="2272622"/>
            <a:ext cx="6751556" cy="40405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D7401B-5547-C48E-C2AD-E17744F1C274}"/>
              </a:ext>
            </a:extLst>
          </p:cNvPr>
          <p:cNvSpPr txBox="1"/>
          <p:nvPr/>
        </p:nvSpPr>
        <p:spPr>
          <a:xfrm>
            <a:off x="755419" y="1716387"/>
            <a:ext cx="53704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Arial"/>
                <a:ea typeface="ＭＳ Ｐゴシック"/>
                <a:cs typeface="Arial"/>
              </a:rPr>
              <a:t>Diffusion based medical image segmentation</a:t>
            </a:r>
            <a:endParaRPr lang="en-US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082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cross-modal attention&#10;&#10;AI-generated content may be incorrect.">
            <a:extLst>
              <a:ext uri="{FF2B5EF4-FFF2-40B4-BE49-F238E27FC236}">
                <a16:creationId xmlns:a16="http://schemas.microsoft.com/office/drawing/2014/main" id="{30B0F347-97F4-B918-3D97-1F15406AD65F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818203" y="2415695"/>
            <a:ext cx="7400281" cy="3679542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1D2819-DC50-A39C-9890-B8EE4BB8F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760C2-38E4-496F-933D-2305F303D3F1}" type="slidenum">
              <a:rPr lang="zh-TW" altLang="en-US"/>
              <a:pPr/>
              <a:t>6</a:t>
            </a:fld>
            <a:endParaRPr lang="en-US" altLang="zh-TW"/>
          </a:p>
        </p:txBody>
      </p:sp>
      <p:sp>
        <p:nvSpPr>
          <p:cNvPr id="5" name="Rectangle 15">
            <a:extLst>
              <a:ext uri="{FF2B5EF4-FFF2-40B4-BE49-F238E27FC236}">
                <a16:creationId xmlns:a16="http://schemas.microsoft.com/office/drawing/2014/main" id="{1625AAB6-6CAA-E045-E424-E67350DEC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063" y="152400"/>
            <a:ext cx="68532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altLang="zh-TW" sz="3600">
                <a:solidFill>
                  <a:srgbClr val="4D4D4D"/>
                </a:solidFill>
                <a:latin typeface="Georgia" charset="0"/>
                <a:ea typeface="新細明體" charset="0"/>
                <a:cs typeface="新細明體" charset="0"/>
              </a:rPr>
              <a:t>Related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748904-C3B0-7CC6-0131-748ED89AFB7D}"/>
              </a:ext>
            </a:extLst>
          </p:cNvPr>
          <p:cNvSpPr txBox="1"/>
          <p:nvPr/>
        </p:nvSpPr>
        <p:spPr>
          <a:xfrm>
            <a:off x="506757" y="1729624"/>
            <a:ext cx="69645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Arial"/>
                <a:ea typeface="ＭＳ Ｐゴシック"/>
                <a:cs typeface="Arial"/>
              </a:rPr>
              <a:t>Diffusion based medical image segmentation</a:t>
            </a:r>
            <a:endParaRPr lang="en-US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472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5"/>
          <p:cNvSpPr>
            <a:spLocks noChangeArrowheads="1"/>
          </p:cNvSpPr>
          <p:nvPr/>
        </p:nvSpPr>
        <p:spPr bwMode="auto">
          <a:xfrm>
            <a:off x="373063" y="152400"/>
            <a:ext cx="87709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ja-JP" sz="3600">
                <a:solidFill>
                  <a:srgbClr val="4D4D4D"/>
                </a:solidFill>
                <a:latin typeface="Georgia" pitchFamily="18" charset="0"/>
                <a:ea typeface="PMingLiU" pitchFamily="18" charset="-120"/>
              </a:rPr>
              <a:t>An Intuitive Figure Showing WHY Claim</a:t>
            </a:r>
            <a:endParaRPr lang="en-US" altLang="zh-TW" sz="3600">
              <a:solidFill>
                <a:srgbClr val="4D4D4D"/>
              </a:solidFill>
              <a:latin typeface="Georgia" pitchFamily="18" charset="0"/>
              <a:ea typeface="PMingLiU" pitchFamily="18" charset="-12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760C2-38E4-496F-933D-2305F303D3F1}" type="slidenum">
              <a:rPr lang="zh-TW" altLang="en-US" smtClean="0"/>
              <a:pPr/>
              <a:t>7</a:t>
            </a:fld>
            <a:endParaRPr lang="en-US" altLang="zh-TW"/>
          </a:p>
        </p:txBody>
      </p:sp>
      <p:pic>
        <p:nvPicPr>
          <p:cNvPr id="4" name="Content Placeholder 3" descr="A diagram of a cross-modal attention&#10;&#10;AI-generated content may be incorrect.">
            <a:extLst>
              <a:ext uri="{FF2B5EF4-FFF2-40B4-BE49-F238E27FC236}">
                <a16:creationId xmlns:a16="http://schemas.microsoft.com/office/drawing/2014/main" id="{9057B468-39F3-5C5E-6FFD-458F26C9EE79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3"/>
          <a:stretch>
            <a:fillRect/>
          </a:stretch>
        </p:blipFill>
        <p:spPr>
          <a:xfrm>
            <a:off x="74904" y="3504934"/>
            <a:ext cx="4417730" cy="2192941"/>
          </a:xfrm>
        </p:spPr>
      </p:pic>
      <p:pic>
        <p:nvPicPr>
          <p:cNvPr id="6" name="Picture 5" descr="A diagram of a brain scan&#10;&#10;AI-generated content may be incorrect.">
            <a:extLst>
              <a:ext uri="{FF2B5EF4-FFF2-40B4-BE49-F238E27FC236}">
                <a16:creationId xmlns:a16="http://schemas.microsoft.com/office/drawing/2014/main" id="{D73C4AE1-ECD6-894E-55FE-BFE7AA5B2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621" y="3375887"/>
            <a:ext cx="4128968" cy="24558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268D74-5E8A-F42F-D86F-66F96DBC67DD}"/>
              </a:ext>
            </a:extLst>
          </p:cNvPr>
          <p:cNvSpPr txBox="1"/>
          <p:nvPr/>
        </p:nvSpPr>
        <p:spPr>
          <a:xfrm>
            <a:off x="246358" y="1955034"/>
            <a:ext cx="82408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Arial"/>
                <a:ea typeface="ＭＳ Ｐゴシック"/>
                <a:cs typeface="Arial"/>
              </a:rPr>
              <a:t>Diffusion based segmentation is not suitable for real-world segmentation</a:t>
            </a:r>
            <a:endParaRPr lang="en-US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FEFA40-507A-19F2-6BDE-4112A8ED72B9}"/>
              </a:ext>
            </a:extLst>
          </p:cNvPr>
          <p:cNvSpPr txBox="1"/>
          <p:nvPr/>
        </p:nvSpPr>
        <p:spPr>
          <a:xfrm>
            <a:off x="247713" y="2482458"/>
            <a:ext cx="73946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Arial"/>
                <a:ea typeface="ＭＳ Ｐゴシック"/>
                <a:cs typeface="Arial"/>
              </a:rPr>
              <a:t>High inference time for segmentation due to progressive denoising</a:t>
            </a:r>
            <a:endParaRPr lang="en-US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448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5"/>
          <p:cNvSpPr>
            <a:spLocks noChangeArrowheads="1"/>
          </p:cNvSpPr>
          <p:nvPr/>
        </p:nvSpPr>
        <p:spPr bwMode="auto">
          <a:xfrm>
            <a:off x="373063" y="152400"/>
            <a:ext cx="68532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40" tIns="45720" rIns="91440" bIns="45720"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ja-JP" sz="3600">
                <a:solidFill>
                  <a:srgbClr val="4D4D4D"/>
                </a:solidFill>
                <a:latin typeface="Georgia"/>
                <a:ea typeface="PMingLiU"/>
              </a:rPr>
              <a:t>Claim and Target Task</a:t>
            </a:r>
            <a:endParaRPr lang="en-US" altLang="zh-TW" sz="3600">
              <a:solidFill>
                <a:srgbClr val="4D4D4D"/>
              </a:solidFill>
              <a:latin typeface="Georgia"/>
              <a:ea typeface="PMingLiU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760C2-38E4-496F-933D-2305F303D3F1}" type="slidenum">
              <a:rPr lang="zh-TW" altLang="en-US" smtClean="0"/>
              <a:pPr/>
              <a:t>8</a:t>
            </a:fld>
            <a:endParaRPr lang="en-US" altLang="zh-TW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5380FA-1D77-F123-1944-B0BE8C480A99}"/>
              </a:ext>
            </a:extLst>
          </p:cNvPr>
          <p:cNvSpPr txBox="1"/>
          <p:nvPr/>
        </p:nvSpPr>
        <p:spPr>
          <a:xfrm>
            <a:off x="465770" y="1857162"/>
            <a:ext cx="809702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Arial"/>
                <a:ea typeface="ＭＳ Ｐゴシック"/>
                <a:cs typeface="Arial"/>
              </a:rPr>
              <a:t>Traditional text guided video segmentation models are only well suited for rigid object segmentation</a:t>
            </a:r>
            <a:endParaRPr lang="en-US"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7C528E-2674-7996-63A9-8EDE7D9ED129}"/>
              </a:ext>
            </a:extLst>
          </p:cNvPr>
          <p:cNvSpPr txBox="1"/>
          <p:nvPr/>
        </p:nvSpPr>
        <p:spPr>
          <a:xfrm>
            <a:off x="460804" y="2588031"/>
            <a:ext cx="82202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Arial"/>
                <a:ea typeface="ＭＳ Ｐゴシック"/>
                <a:cs typeface="Arial"/>
              </a:rPr>
              <a:t>Training and inference is computational time is very slow for 128 x 128 x 128 voxels</a:t>
            </a:r>
            <a:endParaRPr lang="en-US"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ADAB88-8495-BA75-2F83-57C72205C5A6}"/>
              </a:ext>
            </a:extLst>
          </p:cNvPr>
          <p:cNvSpPr txBox="1"/>
          <p:nvPr/>
        </p:nvSpPr>
        <p:spPr>
          <a:xfrm>
            <a:off x="461069" y="3352592"/>
            <a:ext cx="84284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FF0000"/>
                </a:solidFill>
                <a:latin typeface="Arial"/>
                <a:ea typeface="ＭＳ Ｐゴシック"/>
                <a:cs typeface="Arial"/>
              </a:rPr>
              <a:t>Target Task:</a:t>
            </a:r>
            <a:r>
              <a:rPr lang="en-US">
                <a:latin typeface="Arial"/>
                <a:ea typeface="ＭＳ Ｐゴシック"/>
                <a:cs typeface="Arial"/>
              </a:rPr>
              <a:t> Text guided volumetric image segmentation with low training time and inference speed</a:t>
            </a:r>
            <a:endParaRPr lang="en-US">
              <a:cs typeface="Arial" pitchFamily="34" charset="0"/>
            </a:endParaRPr>
          </a:p>
        </p:txBody>
      </p:sp>
      <p:pic>
        <p:nvPicPr>
          <p:cNvPr id="4" name="Picture 3" descr="A black and red image&#10;&#10;AI-generated content may be incorrect.">
            <a:extLst>
              <a:ext uri="{FF2B5EF4-FFF2-40B4-BE49-F238E27FC236}">
                <a16:creationId xmlns:a16="http://schemas.microsoft.com/office/drawing/2014/main" id="{51CCB7EA-5D83-C904-84D7-0695EA86F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989" y="4000432"/>
            <a:ext cx="9194989" cy="230724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5"/>
          <p:cNvSpPr>
            <a:spLocks noChangeArrowheads="1"/>
          </p:cNvSpPr>
          <p:nvPr/>
        </p:nvSpPr>
        <p:spPr bwMode="auto">
          <a:xfrm>
            <a:off x="373063" y="152400"/>
            <a:ext cx="68532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ja-JP" sz="3600">
                <a:solidFill>
                  <a:srgbClr val="4D4D4D"/>
                </a:solidFill>
                <a:latin typeface="Georgia" pitchFamily="18" charset="0"/>
                <a:ea typeface="PMingLiU" pitchFamily="18" charset="-120"/>
              </a:rPr>
              <a:t>Proposed Solution</a:t>
            </a:r>
            <a:endParaRPr lang="en-US" altLang="zh-TW" sz="3600">
              <a:solidFill>
                <a:srgbClr val="4D4D4D"/>
              </a:solidFill>
              <a:latin typeface="Georgia" pitchFamily="18" charset="0"/>
              <a:ea typeface="PMingLiU" pitchFamily="18" charset="-120"/>
            </a:endParaRPr>
          </a:p>
        </p:txBody>
      </p:sp>
      <p:sp>
        <p:nvSpPr>
          <p:cNvPr id="2" name="AutoShape 2" descr="Inline image 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10" descr="https://www.uni-marburg.de/sprachenzentrum/sprachen-tandem/icons/classic-timer-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 descr="A diagram of a diagram of a cross-attention&#10;&#10;AI-generated content may be incorrect.">
            <a:extLst>
              <a:ext uri="{FF2B5EF4-FFF2-40B4-BE49-F238E27FC236}">
                <a16:creationId xmlns:a16="http://schemas.microsoft.com/office/drawing/2014/main" id="{4B6DDC89-E6AF-FCA3-7F05-15FA05CA2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45" y="2009158"/>
            <a:ext cx="8610256" cy="309031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FF8212E-14B0-379B-A60D-62E33F30B148}"/>
              </a:ext>
            </a:extLst>
          </p:cNvPr>
          <p:cNvCxnSpPr/>
          <p:nvPr/>
        </p:nvCxnSpPr>
        <p:spPr>
          <a:xfrm>
            <a:off x="2368242" y="2244025"/>
            <a:ext cx="2215501" cy="18714"/>
          </a:xfrm>
          <a:prstGeom prst="straightConnector1">
            <a:avLst/>
          </a:prstGeom>
          <a:ln w="285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B72FF2C-75C6-53FB-A7C3-90F99AF7FF69}"/>
              </a:ext>
            </a:extLst>
          </p:cNvPr>
          <p:cNvSpPr txBox="1"/>
          <p:nvPr/>
        </p:nvSpPr>
        <p:spPr>
          <a:xfrm>
            <a:off x="2819400" y="1943802"/>
            <a:ext cx="14478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Arial"/>
                <a:ea typeface="ＭＳ Ｐゴシック"/>
                <a:cs typeface="Arial"/>
              </a:rPr>
              <a:t>Frozen Encoder</a:t>
            </a:r>
            <a:endParaRPr lang="en-US" sz="1400">
              <a:cs typeface="Arial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BAF088-85E9-2572-53B6-DC85D73A5564}"/>
              </a:ext>
            </a:extLst>
          </p:cNvPr>
          <p:cNvCxnSpPr>
            <a:cxnSpLocks/>
          </p:cNvCxnSpPr>
          <p:nvPr/>
        </p:nvCxnSpPr>
        <p:spPr>
          <a:xfrm>
            <a:off x="5430266" y="2244025"/>
            <a:ext cx="2215501" cy="18714"/>
          </a:xfrm>
          <a:prstGeom prst="straightConnector1">
            <a:avLst/>
          </a:prstGeom>
          <a:ln w="28575">
            <a:solidFill>
              <a:srgbClr val="3366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1AE5E13-6BEA-C7E1-AF1A-D736A1AB60D6}"/>
              </a:ext>
            </a:extLst>
          </p:cNvPr>
          <p:cNvSpPr txBox="1"/>
          <p:nvPr/>
        </p:nvSpPr>
        <p:spPr>
          <a:xfrm>
            <a:off x="5746119" y="1943802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Arial"/>
                <a:ea typeface="ＭＳ Ｐゴシック"/>
                <a:cs typeface="Arial"/>
              </a:rPr>
              <a:t>Learnable Decoder</a:t>
            </a:r>
            <a:endParaRPr lang="en-US" sz="1400"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2EADE5-7095-5CCE-341F-1D6F662CB421}"/>
              </a:ext>
            </a:extLst>
          </p:cNvPr>
          <p:cNvSpPr txBox="1"/>
          <p:nvPr/>
        </p:nvSpPr>
        <p:spPr>
          <a:xfrm>
            <a:off x="488290" y="5230306"/>
            <a:ext cx="8278216" cy="12875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latin typeface="Arial"/>
                <a:ea typeface="ＭＳ Ｐゴシック"/>
                <a:cs typeface="Arial"/>
              </a:rPr>
              <a:t>Only train the</a:t>
            </a:r>
            <a:r>
              <a:rPr lang="en-US">
                <a:solidFill>
                  <a:srgbClr val="3366FF"/>
                </a:solidFill>
                <a:latin typeface="Arial"/>
                <a:ea typeface="ＭＳ Ｐゴシック"/>
                <a:cs typeface="Arial"/>
              </a:rPr>
              <a:t> decoder</a:t>
            </a:r>
            <a:r>
              <a:rPr lang="en-US">
                <a:latin typeface="Arial"/>
                <a:ea typeface="ＭＳ Ｐゴシック"/>
                <a:cs typeface="Arial"/>
              </a:rPr>
              <a:t> and the </a:t>
            </a:r>
            <a:r>
              <a:rPr lang="en-US">
                <a:solidFill>
                  <a:srgbClr val="3366FF"/>
                </a:solidFill>
                <a:latin typeface="Arial"/>
                <a:ea typeface="ＭＳ Ｐゴシック"/>
                <a:cs typeface="Arial"/>
              </a:rPr>
              <a:t>cross attention</a:t>
            </a:r>
            <a:r>
              <a:rPr lang="en-US">
                <a:latin typeface="Arial"/>
                <a:ea typeface="ＭＳ Ｐゴシック"/>
                <a:cs typeface="Arial"/>
              </a:rPr>
              <a:t> layer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latin typeface="Arial"/>
                <a:ea typeface="ＭＳ Ｐゴシック"/>
                <a:cs typeface="Arial"/>
              </a:rPr>
              <a:t>Utilize any pretrain encoder, e.g., </a:t>
            </a:r>
            <a:r>
              <a:rPr lang="en-US" err="1">
                <a:latin typeface="Arial"/>
                <a:ea typeface="ＭＳ Ｐゴシック"/>
                <a:cs typeface="Arial"/>
              </a:rPr>
              <a:t>UNet</a:t>
            </a:r>
            <a:r>
              <a:rPr lang="en-US">
                <a:latin typeface="Arial"/>
                <a:ea typeface="ＭＳ Ｐゴシック"/>
                <a:cs typeface="Arial"/>
              </a:rPr>
              <a:t>, </a:t>
            </a:r>
            <a:r>
              <a:rPr lang="en-US" err="1">
                <a:latin typeface="Arial"/>
                <a:ea typeface="ＭＳ Ｐゴシック"/>
                <a:cs typeface="Arial"/>
              </a:rPr>
              <a:t>SwinTransformer</a:t>
            </a:r>
            <a:r>
              <a:rPr lang="en-US">
                <a:latin typeface="Arial"/>
                <a:ea typeface="ＭＳ Ｐゴシック"/>
                <a:cs typeface="Arial"/>
              </a:rPr>
              <a:t>, SAMv2, SAMv1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latin typeface="Arial"/>
                <a:ea typeface="ＭＳ Ｐゴシック"/>
                <a:cs typeface="Arial"/>
              </a:rPr>
              <a:t>Lower Inference time</a:t>
            </a:r>
            <a:endParaRPr lang="en-US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77341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751</Words>
  <Application>Microsoft Macintosh PowerPoint</Application>
  <PresentationFormat>On-screen Show (4:3)</PresentationFormat>
  <Paragraphs>120</Paragraphs>
  <Slides>20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PMingLiU</vt:lpstr>
      <vt:lpstr>Arial</vt:lpstr>
      <vt:lpstr>Georgia</vt:lpstr>
      <vt:lpstr>Times New Roman</vt:lpstr>
      <vt:lpstr>Wingdings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Paul, Rishov (vst2hb)</cp:lastModifiedBy>
  <cp:revision>2</cp:revision>
  <cp:lastPrinted>2014-10-01T00:28:47Z</cp:lastPrinted>
  <dcterms:created xsi:type="dcterms:W3CDTF">2009-01-05T15:07:26Z</dcterms:created>
  <dcterms:modified xsi:type="dcterms:W3CDTF">2025-05-10T03:59:58Z</dcterms:modified>
</cp:coreProperties>
</file>